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3"/>
  </p:notesMasterIdLst>
  <p:sldIdLst>
    <p:sldId id="256" r:id="rId2"/>
  </p:sldIdLst>
  <p:sldSz cx="36576000" cy="18288000"/>
  <p:notesSz cx="9296400" cy="6858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S PGothic" pitchFamily="34" charset="-128"/>
        <a:cs typeface="+mn-cs"/>
      </a:defRPr>
    </a:lvl1pPr>
    <a:lvl2pPr marL="334963" indent="103188" algn="l" rtl="0" eaLnBrk="0" fontAlgn="base" hangingPunct="0">
      <a:spcBef>
        <a:spcPct val="0"/>
      </a:spcBef>
      <a:spcAft>
        <a:spcPct val="0"/>
      </a:spcAft>
      <a:defRPr kern="1200">
        <a:solidFill>
          <a:schemeClr val="tx1"/>
        </a:solidFill>
        <a:latin typeface="Times New Roman" pitchFamily="18" charset="0"/>
        <a:ea typeface="MS PGothic" pitchFamily="34" charset="-128"/>
        <a:cs typeface="+mn-cs"/>
      </a:defRPr>
    </a:lvl2pPr>
    <a:lvl3pPr marL="673100" indent="209550" algn="l" rtl="0" eaLnBrk="0" fontAlgn="base" hangingPunct="0">
      <a:spcBef>
        <a:spcPct val="0"/>
      </a:spcBef>
      <a:spcAft>
        <a:spcPct val="0"/>
      </a:spcAft>
      <a:defRPr kern="1200">
        <a:solidFill>
          <a:schemeClr val="tx1"/>
        </a:solidFill>
        <a:latin typeface="Times New Roman" pitchFamily="18" charset="0"/>
        <a:ea typeface="MS PGothic" pitchFamily="34" charset="-128"/>
        <a:cs typeface="+mn-cs"/>
      </a:defRPr>
    </a:lvl3pPr>
    <a:lvl4pPr marL="1011238" indent="315913" algn="l" rtl="0" eaLnBrk="0" fontAlgn="base" hangingPunct="0">
      <a:spcBef>
        <a:spcPct val="0"/>
      </a:spcBef>
      <a:spcAft>
        <a:spcPct val="0"/>
      </a:spcAft>
      <a:defRPr kern="1200">
        <a:solidFill>
          <a:schemeClr val="tx1"/>
        </a:solidFill>
        <a:latin typeface="Times New Roman" pitchFamily="18" charset="0"/>
        <a:ea typeface="MS PGothic" pitchFamily="34" charset="-128"/>
        <a:cs typeface="+mn-cs"/>
      </a:defRPr>
    </a:lvl4pPr>
    <a:lvl5pPr marL="1347788" indent="422275" algn="l" rtl="0" eaLnBrk="0" fontAlgn="base" hangingPunct="0">
      <a:spcBef>
        <a:spcPct val="0"/>
      </a:spcBef>
      <a:spcAft>
        <a:spcPct val="0"/>
      </a:spcAft>
      <a:defRPr kern="1200">
        <a:solidFill>
          <a:schemeClr val="tx1"/>
        </a:solidFill>
        <a:latin typeface="Times New Roman" pitchFamily="18" charset="0"/>
        <a:ea typeface="MS PGothic" pitchFamily="34" charset="-128"/>
        <a:cs typeface="+mn-cs"/>
      </a:defRPr>
    </a:lvl5pPr>
    <a:lvl6pPr marL="2286000" algn="l" defTabSz="914400" rtl="0" eaLnBrk="1" latinLnBrk="0" hangingPunct="1">
      <a:defRPr kern="1200">
        <a:solidFill>
          <a:schemeClr val="tx1"/>
        </a:solidFill>
        <a:latin typeface="Times New Roman" pitchFamily="18" charset="0"/>
        <a:ea typeface="MS PGothic" pitchFamily="34" charset="-128"/>
        <a:cs typeface="+mn-cs"/>
      </a:defRPr>
    </a:lvl6pPr>
    <a:lvl7pPr marL="2743200" algn="l" defTabSz="914400" rtl="0" eaLnBrk="1" latinLnBrk="0" hangingPunct="1">
      <a:defRPr kern="1200">
        <a:solidFill>
          <a:schemeClr val="tx1"/>
        </a:solidFill>
        <a:latin typeface="Times New Roman" pitchFamily="18" charset="0"/>
        <a:ea typeface="MS PGothic" pitchFamily="34" charset="-128"/>
        <a:cs typeface="+mn-cs"/>
      </a:defRPr>
    </a:lvl7pPr>
    <a:lvl8pPr marL="3200400" algn="l" defTabSz="914400" rtl="0" eaLnBrk="1" latinLnBrk="0" hangingPunct="1">
      <a:defRPr kern="1200">
        <a:solidFill>
          <a:schemeClr val="tx1"/>
        </a:solidFill>
        <a:latin typeface="Times New Roman" pitchFamily="18" charset="0"/>
        <a:ea typeface="MS PGothic" pitchFamily="34" charset="-128"/>
        <a:cs typeface="+mn-cs"/>
      </a:defRPr>
    </a:lvl8pPr>
    <a:lvl9pPr marL="3657600" algn="l" defTabSz="914400" rtl="0" eaLnBrk="1" latinLnBrk="0" hangingPunct="1">
      <a:defRPr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E0C8"/>
    <a:srgbClr val="D2DAC8"/>
    <a:srgbClr val="33CCFF"/>
    <a:srgbClr val="FFFF00"/>
    <a:srgbClr val="6666FF"/>
    <a:srgbClr val="0000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651" autoAdjust="0"/>
  </p:normalViewPr>
  <p:slideViewPr>
    <p:cSldViewPr snapToGrid="0" showGuides="1">
      <p:cViewPr>
        <p:scale>
          <a:sx n="40" d="100"/>
          <a:sy n="40" d="100"/>
        </p:scale>
        <p:origin x="-1086" y="-288"/>
      </p:cViewPr>
      <p:guideLst>
        <p:guide orient="horz" pos="5760"/>
        <p:guide pos="1152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skatta\Desktop\PTV.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skatta\Desktop\PTV.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skatta\Desktop\PTV.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200"/>
            </a:pPr>
            <a:r>
              <a:rPr lang="en-US" sz="2200" dirty="0" smtClean="0"/>
              <a:t>Chart 1: Age </a:t>
            </a:r>
            <a:r>
              <a:rPr lang="en-US" sz="2200" dirty="0"/>
              <a:t>Distribution</a:t>
            </a:r>
          </a:p>
        </c:rich>
      </c:tx>
      <c:layout/>
      <c:overlay val="0"/>
    </c:title>
    <c:autoTitleDeleted val="0"/>
    <c:plotArea>
      <c:layout>
        <c:manualLayout>
          <c:layoutTarget val="inner"/>
          <c:xMode val="edge"/>
          <c:yMode val="edge"/>
          <c:x val="0.11225798417175699"/>
          <c:y val="0.12403042596818493"/>
          <c:w val="0.86039228139652169"/>
          <c:h val="0.70542969175050796"/>
        </c:manualLayout>
      </c:layout>
      <c:barChart>
        <c:barDir val="col"/>
        <c:grouping val="clustered"/>
        <c:varyColors val="0"/>
        <c:ser>
          <c:idx val="0"/>
          <c:order val="0"/>
          <c:tx>
            <c:strRef>
              <c:f>Sheet1!$A$2</c:f>
              <c:strCache>
                <c:ptCount val="1"/>
                <c:pt idx="0">
                  <c:v>Group A</c:v>
                </c:pt>
              </c:strCache>
            </c:strRef>
          </c:tx>
          <c:invertIfNegative val="0"/>
          <c:cat>
            <c:strRef>
              <c:f>Sheet1!$B$1:$E$1</c:f>
              <c:strCache>
                <c:ptCount val="4"/>
                <c:pt idx="0">
                  <c:v>21-30</c:v>
                </c:pt>
                <c:pt idx="1">
                  <c:v>31-40</c:v>
                </c:pt>
                <c:pt idx="2">
                  <c:v>41-50</c:v>
                </c:pt>
                <c:pt idx="3">
                  <c:v>51-60</c:v>
                </c:pt>
              </c:strCache>
            </c:strRef>
          </c:cat>
          <c:val>
            <c:numRef>
              <c:f>Sheet1!$B$2:$E$2</c:f>
              <c:numCache>
                <c:formatCode>General</c:formatCode>
                <c:ptCount val="4"/>
                <c:pt idx="0">
                  <c:v>22.7</c:v>
                </c:pt>
                <c:pt idx="1">
                  <c:v>27.3</c:v>
                </c:pt>
                <c:pt idx="2">
                  <c:v>27.3</c:v>
                </c:pt>
                <c:pt idx="3">
                  <c:v>22.7</c:v>
                </c:pt>
              </c:numCache>
            </c:numRef>
          </c:val>
        </c:ser>
        <c:ser>
          <c:idx val="1"/>
          <c:order val="1"/>
          <c:tx>
            <c:strRef>
              <c:f>Sheet1!$A$3</c:f>
              <c:strCache>
                <c:ptCount val="1"/>
                <c:pt idx="0">
                  <c:v>Group B</c:v>
                </c:pt>
              </c:strCache>
            </c:strRef>
          </c:tx>
          <c:spPr>
            <a:solidFill>
              <a:schemeClr val="accent3"/>
            </a:solidFill>
          </c:spPr>
          <c:invertIfNegative val="0"/>
          <c:cat>
            <c:strRef>
              <c:f>Sheet1!$B$1:$E$1</c:f>
              <c:strCache>
                <c:ptCount val="4"/>
                <c:pt idx="0">
                  <c:v>21-30</c:v>
                </c:pt>
                <c:pt idx="1">
                  <c:v>31-40</c:v>
                </c:pt>
                <c:pt idx="2">
                  <c:v>41-50</c:v>
                </c:pt>
                <c:pt idx="3">
                  <c:v>51-60</c:v>
                </c:pt>
              </c:strCache>
            </c:strRef>
          </c:cat>
          <c:val>
            <c:numRef>
              <c:f>Sheet1!$B$3:$E$3</c:f>
              <c:numCache>
                <c:formatCode>General</c:formatCode>
                <c:ptCount val="4"/>
                <c:pt idx="0">
                  <c:v>31.8</c:v>
                </c:pt>
                <c:pt idx="1">
                  <c:v>40.9</c:v>
                </c:pt>
                <c:pt idx="2">
                  <c:v>9.1</c:v>
                </c:pt>
                <c:pt idx="3">
                  <c:v>18.2</c:v>
                </c:pt>
              </c:numCache>
            </c:numRef>
          </c:val>
        </c:ser>
        <c:dLbls>
          <c:showLegendKey val="0"/>
          <c:showVal val="0"/>
          <c:showCatName val="0"/>
          <c:showSerName val="0"/>
          <c:showPercent val="0"/>
          <c:showBubbleSize val="0"/>
        </c:dLbls>
        <c:gapWidth val="150"/>
        <c:axId val="73556736"/>
        <c:axId val="73558656"/>
      </c:barChart>
      <c:catAx>
        <c:axId val="73556736"/>
        <c:scaling>
          <c:orientation val="minMax"/>
        </c:scaling>
        <c:delete val="0"/>
        <c:axPos val="b"/>
        <c:title>
          <c:tx>
            <c:rich>
              <a:bodyPr/>
              <a:lstStyle/>
              <a:p>
                <a:pPr>
                  <a:defRPr sz="2000"/>
                </a:pPr>
                <a:r>
                  <a:rPr lang="en-US" sz="2000" dirty="0"/>
                  <a:t>Age (years)</a:t>
                </a:r>
              </a:p>
            </c:rich>
          </c:tx>
          <c:layout>
            <c:manualLayout>
              <c:xMode val="edge"/>
              <c:yMode val="edge"/>
              <c:x val="0.44718373090741537"/>
              <c:y val="0.8936235193521227"/>
            </c:manualLayout>
          </c:layout>
          <c:overlay val="0"/>
        </c:title>
        <c:majorTickMark val="none"/>
        <c:minorTickMark val="none"/>
        <c:tickLblPos val="nextTo"/>
        <c:txPr>
          <a:bodyPr/>
          <a:lstStyle/>
          <a:p>
            <a:pPr>
              <a:defRPr sz="1800"/>
            </a:pPr>
            <a:endParaRPr lang="en-US"/>
          </a:p>
        </c:txPr>
        <c:crossAx val="73558656"/>
        <c:crosses val="autoZero"/>
        <c:auto val="1"/>
        <c:lblAlgn val="ctr"/>
        <c:lblOffset val="100"/>
        <c:noMultiLvlLbl val="0"/>
      </c:catAx>
      <c:valAx>
        <c:axId val="73558656"/>
        <c:scaling>
          <c:orientation val="minMax"/>
        </c:scaling>
        <c:delete val="0"/>
        <c:axPos val="l"/>
        <c:majorGridlines/>
        <c:title>
          <c:tx>
            <c:rich>
              <a:bodyPr/>
              <a:lstStyle/>
              <a:p>
                <a:pPr>
                  <a:defRPr sz="2000"/>
                </a:pPr>
                <a:r>
                  <a:rPr lang="en-US" sz="2000" dirty="0" smtClean="0">
                    <a:latin typeface="+mn-lt"/>
                    <a:cs typeface="Times New Roman" panose="02020603050405020304" pitchFamily="18" charset="0"/>
                  </a:rPr>
                  <a:t>%</a:t>
                </a:r>
                <a:endParaRPr lang="en-US" sz="2000" dirty="0">
                  <a:latin typeface="+mn-lt"/>
                  <a:cs typeface="Times New Roman" panose="02020603050405020304" pitchFamily="18" charset="0"/>
                </a:endParaRPr>
              </a:p>
            </c:rich>
          </c:tx>
          <c:layout/>
          <c:overlay val="0"/>
        </c:title>
        <c:numFmt formatCode="General" sourceLinked="1"/>
        <c:majorTickMark val="out"/>
        <c:minorTickMark val="none"/>
        <c:tickLblPos val="nextTo"/>
        <c:txPr>
          <a:bodyPr/>
          <a:lstStyle/>
          <a:p>
            <a:pPr>
              <a:defRPr sz="1800"/>
            </a:pPr>
            <a:endParaRPr lang="en-US"/>
          </a:p>
        </c:txPr>
        <c:crossAx val="73556736"/>
        <c:crosses val="autoZero"/>
        <c:crossBetween val="between"/>
        <c:majorUnit val="9"/>
      </c:valAx>
    </c:plotArea>
    <c:legend>
      <c:legendPos val="r"/>
      <c:layout>
        <c:manualLayout>
          <c:xMode val="edge"/>
          <c:yMode val="edge"/>
          <c:x val="0.65442275481167378"/>
          <c:y val="0.19554595156764856"/>
          <c:w val="0.2059406347486597"/>
          <c:h val="0.13601278282699272"/>
        </c:manualLayout>
      </c:layout>
      <c:overlay val="0"/>
      <c:txPr>
        <a:bodyPr/>
        <a:lstStyle/>
        <a:p>
          <a:pPr>
            <a:defRPr sz="2000"/>
          </a:pPr>
          <a:endParaRPr lang="en-US"/>
        </a:p>
      </c:txPr>
    </c:legend>
    <c:plotVisOnly val="1"/>
    <c:dispBlanksAs val="gap"/>
    <c:showDLblsOverMax val="0"/>
  </c:chart>
  <c:spPr>
    <a:ln>
      <a:solidFill>
        <a:srgbClr val="000000"/>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200"/>
            </a:pPr>
            <a:r>
              <a:rPr lang="en-US" sz="2200"/>
              <a:t>Group A</a:t>
            </a:r>
          </a:p>
        </c:rich>
      </c:tx>
      <c:layout>
        <c:manualLayout>
          <c:xMode val="edge"/>
          <c:yMode val="edge"/>
          <c:x val="0.66140812903484181"/>
          <c:y val="0.84445993228840566"/>
        </c:manualLayout>
      </c:layout>
      <c:overlay val="0"/>
    </c:title>
    <c:autoTitleDeleted val="0"/>
    <c:plotArea>
      <c:layout>
        <c:manualLayout>
          <c:layoutTarget val="inner"/>
          <c:xMode val="edge"/>
          <c:yMode val="edge"/>
          <c:x val="0.10148844323510309"/>
          <c:y val="9.3411601149174881E-3"/>
          <c:w val="0.84570331147630939"/>
          <c:h val="0.94442315658234766"/>
        </c:manualLayout>
      </c:layout>
      <c:pieChart>
        <c:varyColors val="1"/>
        <c:ser>
          <c:idx val="0"/>
          <c:order val="0"/>
          <c:tx>
            <c:strRef>
              <c:f>Sheet1!$A$10</c:f>
              <c:strCache>
                <c:ptCount val="1"/>
                <c:pt idx="0">
                  <c:v>Group A</c:v>
                </c:pt>
              </c:strCache>
            </c:strRef>
          </c:tx>
          <c:explosion val="13"/>
          <c:dPt>
            <c:idx val="0"/>
            <c:bubble3D val="0"/>
            <c:explosion val="0"/>
          </c:dPt>
          <c:dPt>
            <c:idx val="1"/>
            <c:bubble3D val="0"/>
            <c:explosion val="2"/>
          </c:dPt>
          <c:cat>
            <c:strRef>
              <c:f>Sheet1!$B$9:$C$9</c:f>
              <c:strCache>
                <c:ptCount val="2"/>
                <c:pt idx="0">
                  <c:v>Male</c:v>
                </c:pt>
                <c:pt idx="1">
                  <c:v>Female</c:v>
                </c:pt>
              </c:strCache>
            </c:strRef>
          </c:cat>
          <c:val>
            <c:numRef>
              <c:f>Sheet1!$B$10:$C$10</c:f>
              <c:numCache>
                <c:formatCode>General</c:formatCode>
                <c:ptCount val="2"/>
                <c:pt idx="0">
                  <c:v>59.1</c:v>
                </c:pt>
                <c:pt idx="1">
                  <c:v>40.9</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200"/>
            </a:pPr>
            <a:r>
              <a:rPr lang="en-US" sz="2200"/>
              <a:t>Group B</a:t>
            </a:r>
          </a:p>
        </c:rich>
      </c:tx>
      <c:layout>
        <c:manualLayout>
          <c:xMode val="edge"/>
          <c:yMode val="edge"/>
          <c:x val="0.16500658570332993"/>
          <c:y val="0.84568343334825058"/>
        </c:manualLayout>
      </c:layout>
      <c:overlay val="0"/>
      <c:spPr>
        <a:noFill/>
      </c:spPr>
    </c:title>
    <c:autoTitleDeleted val="0"/>
    <c:plotArea>
      <c:layout>
        <c:manualLayout>
          <c:layoutTarget val="inner"/>
          <c:xMode val="edge"/>
          <c:yMode val="edge"/>
          <c:x val="0.13019757946923302"/>
          <c:y val="1.762515248576256E-2"/>
          <c:w val="0.82013888888888886"/>
          <c:h val="0.93175523112017455"/>
        </c:manualLayout>
      </c:layout>
      <c:pieChart>
        <c:varyColors val="1"/>
        <c:ser>
          <c:idx val="0"/>
          <c:order val="0"/>
          <c:tx>
            <c:strRef>
              <c:f>Sheet1!$A$14</c:f>
              <c:strCache>
                <c:ptCount val="1"/>
                <c:pt idx="0">
                  <c:v>Cases</c:v>
                </c:pt>
              </c:strCache>
            </c:strRef>
          </c:tx>
          <c:explosion val="7"/>
          <c:dPt>
            <c:idx val="0"/>
            <c:bubble3D val="0"/>
            <c:explosion val="0"/>
          </c:dPt>
          <c:dPt>
            <c:idx val="1"/>
            <c:bubble3D val="0"/>
            <c:explosion val="1"/>
          </c:dPt>
          <c:cat>
            <c:strRef>
              <c:f>Sheet1!$B$13:$C$13</c:f>
              <c:strCache>
                <c:ptCount val="2"/>
                <c:pt idx="0">
                  <c:v>Male</c:v>
                </c:pt>
                <c:pt idx="1">
                  <c:v>Female</c:v>
                </c:pt>
              </c:strCache>
            </c:strRef>
          </c:cat>
          <c:val>
            <c:numRef>
              <c:f>Sheet1!$B$14:$C$14</c:f>
              <c:numCache>
                <c:formatCode>General</c:formatCode>
                <c:ptCount val="2"/>
                <c:pt idx="0">
                  <c:v>50</c:v>
                </c:pt>
                <c:pt idx="1">
                  <c:v>50</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
          <c:y val="9.6344794883404722E-2"/>
          <c:w val="0.29309960244186894"/>
          <c:h val="0.187266378764849"/>
        </c:manualLayout>
      </c:layout>
      <c:overlay val="0"/>
      <c:txPr>
        <a:bodyPr/>
        <a:lstStyle/>
        <a:p>
          <a:pPr>
            <a:defRPr sz="1800"/>
          </a:pPr>
          <a:endParaRPr lang="en-US"/>
        </a:p>
      </c:txPr>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718148633517131"/>
          <c:y val="4.8803435100307248E-2"/>
          <c:w val="0.8495345809358652"/>
          <c:h val="0.75806050929416124"/>
        </c:manualLayout>
      </c:layout>
      <c:barChart>
        <c:barDir val="col"/>
        <c:grouping val="clustered"/>
        <c:varyColors val="0"/>
        <c:ser>
          <c:idx val="0"/>
          <c:order val="0"/>
          <c:tx>
            <c:strRef>
              <c:f>Sheet1!$F$7</c:f>
              <c:strCache>
                <c:ptCount val="1"/>
                <c:pt idx="0">
                  <c:v>Mean</c:v>
                </c:pt>
              </c:strCache>
            </c:strRef>
          </c:tx>
          <c:invertIfNegative val="0"/>
          <c:dPt>
            <c:idx val="1"/>
            <c:invertIfNegative val="0"/>
            <c:bubble3D val="0"/>
            <c:spPr>
              <a:solidFill>
                <a:schemeClr val="accent3"/>
              </a:solidFill>
            </c:spPr>
          </c:dPt>
          <c:cat>
            <c:strRef>
              <c:f>Sheet1!$G$6:$H$6</c:f>
              <c:strCache>
                <c:ptCount val="2"/>
                <c:pt idx="0">
                  <c:v>Group A</c:v>
                </c:pt>
                <c:pt idx="1">
                  <c:v>Group B</c:v>
                </c:pt>
              </c:strCache>
            </c:strRef>
          </c:cat>
          <c:val>
            <c:numRef>
              <c:f>Sheet1!$G$7:$H$7</c:f>
              <c:numCache>
                <c:formatCode>General</c:formatCode>
                <c:ptCount val="2"/>
                <c:pt idx="0">
                  <c:v>-6.81</c:v>
                </c:pt>
                <c:pt idx="1">
                  <c:v>-6.97</c:v>
                </c:pt>
              </c:numCache>
            </c:numRef>
          </c:val>
        </c:ser>
        <c:dLbls>
          <c:showLegendKey val="0"/>
          <c:showVal val="0"/>
          <c:showCatName val="0"/>
          <c:showSerName val="0"/>
          <c:showPercent val="0"/>
          <c:showBubbleSize val="0"/>
        </c:dLbls>
        <c:gapWidth val="150"/>
        <c:axId val="116221440"/>
        <c:axId val="116222976"/>
      </c:barChart>
      <c:catAx>
        <c:axId val="116221440"/>
        <c:scaling>
          <c:orientation val="minMax"/>
        </c:scaling>
        <c:delete val="0"/>
        <c:axPos val="b"/>
        <c:majorTickMark val="none"/>
        <c:minorTickMark val="none"/>
        <c:tickLblPos val="nextTo"/>
        <c:crossAx val="116222976"/>
        <c:crosses val="autoZero"/>
        <c:auto val="1"/>
        <c:lblAlgn val="ctr"/>
        <c:lblOffset val="100"/>
        <c:noMultiLvlLbl val="0"/>
      </c:catAx>
      <c:valAx>
        <c:axId val="116222976"/>
        <c:scaling>
          <c:orientation val="minMax"/>
          <c:max val="0"/>
          <c:min val="-8"/>
        </c:scaling>
        <c:delete val="0"/>
        <c:axPos val="l"/>
        <c:majorGridlines/>
        <c:title>
          <c:tx>
            <c:rich>
              <a:bodyPr/>
              <a:lstStyle/>
              <a:p>
                <a:pPr>
                  <a:defRPr/>
                </a:pPr>
                <a:r>
                  <a:rPr lang="en-US" dirty="0" smtClean="0"/>
                  <a:t>PTV  Values</a:t>
                </a:r>
                <a:endParaRPr lang="en-US" dirty="0"/>
              </a:p>
            </c:rich>
          </c:tx>
          <c:layout/>
          <c:overlay val="0"/>
        </c:title>
        <c:numFmt formatCode="General" sourceLinked="1"/>
        <c:majorTickMark val="none"/>
        <c:minorTickMark val="none"/>
        <c:tickLblPos val="nextTo"/>
        <c:crossAx val="116221440"/>
        <c:crosses val="autoZero"/>
        <c:crossBetween val="between"/>
        <c:majorUnit val="2"/>
        <c:minorUnit val="0.2"/>
      </c:valAx>
      <c:dTable>
        <c:showHorzBorder val="1"/>
        <c:showVertBorder val="1"/>
        <c:showOutline val="1"/>
        <c:showKeys val="1"/>
      </c:dTable>
    </c:plotArea>
    <c:plotVisOnly val="1"/>
    <c:dispBlanksAs val="gap"/>
    <c:showDLblsOverMax val="0"/>
  </c:chart>
  <c:spPr>
    <a:ln>
      <a:solidFill>
        <a:srgbClr val="000000"/>
      </a:solidFill>
    </a:ln>
  </c:spPr>
  <c:txPr>
    <a:bodyPr/>
    <a:lstStyle/>
    <a:p>
      <a:pPr>
        <a:defRPr sz="2400"/>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42900"/>
          </a:xfrm>
          <a:prstGeom prst="rect">
            <a:avLst/>
          </a:prstGeom>
        </p:spPr>
        <p:txBody>
          <a:bodyPr vert="horz" lIns="91440" tIns="45720" rIns="91440" bIns="45720" rtlCol="0"/>
          <a:lstStyle>
            <a:lvl1pPr algn="l">
              <a:defRPr sz="1200">
                <a:latin typeface="Times New Roman" pitchFamily="18" charset="0"/>
                <a:ea typeface="+mn-ea"/>
                <a:cs typeface="+mn-cs"/>
              </a:defRPr>
            </a:lvl1pPr>
          </a:lstStyle>
          <a:p>
            <a:pPr>
              <a:defRPr/>
            </a:pPr>
            <a:endParaRPr lang="en-US"/>
          </a:p>
        </p:txBody>
      </p:sp>
      <p:sp>
        <p:nvSpPr>
          <p:cNvPr id="3" name="Date Placeholder 2"/>
          <p:cNvSpPr>
            <a:spLocks noGrp="1"/>
          </p:cNvSpPr>
          <p:nvPr>
            <p:ph type="dt" idx="1"/>
          </p:nvPr>
        </p:nvSpPr>
        <p:spPr>
          <a:xfrm>
            <a:off x="5265738" y="0"/>
            <a:ext cx="4029075" cy="3429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D997500D-FE8B-4FDC-B3C5-8395FF8DF3A3}" type="datetime1">
              <a:rPr lang="en-US"/>
              <a:pPr>
                <a:defRPr/>
              </a:pPr>
              <a:t>2/27/2014</a:t>
            </a:fld>
            <a:endParaRPr lang="en-US"/>
          </a:p>
        </p:txBody>
      </p:sp>
      <p:sp>
        <p:nvSpPr>
          <p:cNvPr id="4" name="Slide Image Placeholder 3"/>
          <p:cNvSpPr>
            <a:spLocks noGrp="1" noRot="1" noChangeAspect="1"/>
          </p:cNvSpPr>
          <p:nvPr>
            <p:ph type="sldImg" idx="2"/>
          </p:nvPr>
        </p:nvSpPr>
        <p:spPr>
          <a:xfrm>
            <a:off x="2076450" y="514350"/>
            <a:ext cx="5143500" cy="25717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930275" y="3257550"/>
            <a:ext cx="7435850" cy="30861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513513"/>
            <a:ext cx="4029075" cy="342900"/>
          </a:xfrm>
          <a:prstGeom prst="rect">
            <a:avLst/>
          </a:prstGeom>
        </p:spPr>
        <p:txBody>
          <a:bodyPr vert="horz" lIns="91440" tIns="45720" rIns="91440" bIns="45720" rtlCol="0" anchor="b"/>
          <a:lstStyle>
            <a:lvl1pPr algn="l">
              <a:defRPr sz="1200">
                <a:latin typeface="Times New Roman" pitchFamily="18"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5265738" y="6513513"/>
            <a:ext cx="4029075" cy="3429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15C899A8-3357-474C-B538-6DA20F080102}" type="slidenum">
              <a:rPr lang="en-US"/>
              <a:pPr>
                <a:defRPr/>
              </a:pPr>
              <a:t>‹#›</a:t>
            </a:fld>
            <a:endParaRPr lang="en-US"/>
          </a:p>
        </p:txBody>
      </p:sp>
    </p:spTree>
    <p:extLst>
      <p:ext uri="{BB962C8B-B14F-4D97-AF65-F5344CB8AC3E}">
        <p14:creationId xmlns:p14="http://schemas.microsoft.com/office/powerpoint/2010/main" val="2411875659"/>
      </p:ext>
    </p:extLst>
  </p:cSld>
  <p:clrMap bg1="lt1" tx1="dk1" bg2="lt2" tx2="dk2" accent1="accent1" accent2="accent2" accent3="accent3" accent4="accent4" accent5="accent5" accent6="accent6" hlink="hlink" folHlink="folHlink"/>
  <p:notesStyle>
    <a:lvl1pPr algn="l" defTabSz="673100" rtl="0" eaLnBrk="0" fontAlgn="base" hangingPunct="0">
      <a:spcBef>
        <a:spcPct val="30000"/>
      </a:spcBef>
      <a:spcAft>
        <a:spcPct val="0"/>
      </a:spcAft>
      <a:defRPr sz="800" kern="1200">
        <a:solidFill>
          <a:schemeClr val="tx1"/>
        </a:solidFill>
        <a:latin typeface="+mn-lt"/>
        <a:ea typeface="MS PGothic" pitchFamily="34" charset="-128"/>
        <a:cs typeface="MS PGothic" charset="0"/>
      </a:defRPr>
    </a:lvl1pPr>
    <a:lvl2pPr marL="334963" algn="l" defTabSz="673100" rtl="0" eaLnBrk="0" fontAlgn="base" hangingPunct="0">
      <a:spcBef>
        <a:spcPct val="30000"/>
      </a:spcBef>
      <a:spcAft>
        <a:spcPct val="0"/>
      </a:spcAft>
      <a:defRPr sz="800" kern="1200">
        <a:solidFill>
          <a:schemeClr val="tx1"/>
        </a:solidFill>
        <a:latin typeface="+mn-lt"/>
        <a:ea typeface="MS PGothic" pitchFamily="34" charset="-128"/>
        <a:cs typeface="MS PGothic" charset="0"/>
      </a:defRPr>
    </a:lvl2pPr>
    <a:lvl3pPr marL="673100" algn="l" defTabSz="673100" rtl="0" eaLnBrk="0" fontAlgn="base" hangingPunct="0">
      <a:spcBef>
        <a:spcPct val="30000"/>
      </a:spcBef>
      <a:spcAft>
        <a:spcPct val="0"/>
      </a:spcAft>
      <a:defRPr sz="800" kern="1200">
        <a:solidFill>
          <a:schemeClr val="tx1"/>
        </a:solidFill>
        <a:latin typeface="+mn-lt"/>
        <a:ea typeface="MS PGothic" pitchFamily="34" charset="-128"/>
        <a:cs typeface="MS PGothic" charset="0"/>
      </a:defRPr>
    </a:lvl3pPr>
    <a:lvl4pPr marL="1011238" algn="l" defTabSz="673100" rtl="0" eaLnBrk="0" fontAlgn="base" hangingPunct="0">
      <a:spcBef>
        <a:spcPct val="30000"/>
      </a:spcBef>
      <a:spcAft>
        <a:spcPct val="0"/>
      </a:spcAft>
      <a:defRPr sz="800" kern="1200">
        <a:solidFill>
          <a:schemeClr val="tx1"/>
        </a:solidFill>
        <a:latin typeface="+mn-lt"/>
        <a:ea typeface="MS PGothic" pitchFamily="34" charset="-128"/>
        <a:cs typeface="MS PGothic" charset="0"/>
      </a:defRPr>
    </a:lvl4pPr>
    <a:lvl5pPr marL="1347788" algn="l" defTabSz="673100" rtl="0" eaLnBrk="0" fontAlgn="base" hangingPunct="0">
      <a:spcBef>
        <a:spcPct val="30000"/>
      </a:spcBef>
      <a:spcAft>
        <a:spcPct val="0"/>
      </a:spcAft>
      <a:defRPr sz="800" kern="1200">
        <a:solidFill>
          <a:schemeClr val="tx1"/>
        </a:solidFill>
        <a:latin typeface="+mn-lt"/>
        <a:ea typeface="MS PGothic" pitchFamily="34" charset="-128"/>
        <a:cs typeface="MS PGothic" charset="0"/>
      </a:defRPr>
    </a:lvl5pPr>
    <a:lvl6pPr marL="1690502" algn="l" defTabSz="676201" rtl="0" eaLnBrk="1" latinLnBrk="0" hangingPunct="1">
      <a:defRPr sz="800" kern="1200">
        <a:solidFill>
          <a:schemeClr val="tx1"/>
        </a:solidFill>
        <a:latin typeface="+mn-lt"/>
        <a:ea typeface="+mn-ea"/>
        <a:cs typeface="+mn-cs"/>
      </a:defRPr>
    </a:lvl6pPr>
    <a:lvl7pPr marL="2028602" algn="l" defTabSz="676201" rtl="0" eaLnBrk="1" latinLnBrk="0" hangingPunct="1">
      <a:defRPr sz="800" kern="1200">
        <a:solidFill>
          <a:schemeClr val="tx1"/>
        </a:solidFill>
        <a:latin typeface="+mn-lt"/>
        <a:ea typeface="+mn-ea"/>
        <a:cs typeface="+mn-cs"/>
      </a:defRPr>
    </a:lvl7pPr>
    <a:lvl8pPr marL="2366701" algn="l" defTabSz="676201" rtl="0" eaLnBrk="1" latinLnBrk="0" hangingPunct="1">
      <a:defRPr sz="800" kern="1200">
        <a:solidFill>
          <a:schemeClr val="tx1"/>
        </a:solidFill>
        <a:latin typeface="+mn-lt"/>
        <a:ea typeface="+mn-ea"/>
        <a:cs typeface="+mn-cs"/>
      </a:defRPr>
    </a:lvl8pPr>
    <a:lvl9pPr marL="2704803" algn="l" defTabSz="676201"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smtClean="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ea typeface="MS PGothic" pitchFamily="34" charset="-128"/>
              </a:defRPr>
            </a:lvl1pPr>
            <a:lvl2pPr marL="742950" indent="-285750">
              <a:defRPr>
                <a:solidFill>
                  <a:schemeClr val="tx1"/>
                </a:solidFill>
                <a:latin typeface="Times New Roman" pitchFamily="18" charset="0"/>
                <a:ea typeface="MS PGothic" pitchFamily="34" charset="-128"/>
              </a:defRPr>
            </a:lvl2pPr>
            <a:lvl3pPr marL="1143000" indent="-228600">
              <a:defRPr>
                <a:solidFill>
                  <a:schemeClr val="tx1"/>
                </a:solidFill>
                <a:latin typeface="Times New Roman" pitchFamily="18" charset="0"/>
                <a:ea typeface="MS PGothic" pitchFamily="34" charset="-128"/>
              </a:defRPr>
            </a:lvl3pPr>
            <a:lvl4pPr marL="1600200" indent="-228600">
              <a:defRPr>
                <a:solidFill>
                  <a:schemeClr val="tx1"/>
                </a:solidFill>
                <a:latin typeface="Times New Roman" pitchFamily="18" charset="0"/>
                <a:ea typeface="MS PGothic" pitchFamily="34" charset="-128"/>
              </a:defRPr>
            </a:lvl4pPr>
            <a:lvl5pPr marL="2057400" indent="-228600">
              <a:defRPr>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a:solidFill>
                  <a:schemeClr val="tx1"/>
                </a:solidFill>
                <a:latin typeface="Times New Roman" pitchFamily="18" charset="0"/>
                <a:ea typeface="MS PGothic" pitchFamily="34" charset="-128"/>
              </a:defRPr>
            </a:lvl9pPr>
          </a:lstStyle>
          <a:p>
            <a:fld id="{C87F7844-A22B-43B3-B035-EFD90238C237}" type="slidenum">
              <a:rPr lang="en-US" altLang="en-US" smtClean="0"/>
              <a:pPr/>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2979" y="5681487"/>
            <a:ext cx="31090054" cy="3919362"/>
          </a:xfrm>
        </p:spPr>
        <p:txBody>
          <a:bodyPr/>
          <a:lstStyle/>
          <a:p>
            <a:r>
              <a:rPr lang="en-US" smtClean="0"/>
              <a:t>Click to edit Master title style</a:t>
            </a:r>
            <a:endParaRPr lang="en-US"/>
          </a:p>
        </p:txBody>
      </p:sp>
      <p:sp>
        <p:nvSpPr>
          <p:cNvPr id="3" name="Subtitle 2"/>
          <p:cNvSpPr>
            <a:spLocks noGrp="1"/>
          </p:cNvSpPr>
          <p:nvPr>
            <p:ph type="subTitle" idx="1"/>
          </p:nvPr>
        </p:nvSpPr>
        <p:spPr>
          <a:xfrm>
            <a:off x="5485949" y="10362848"/>
            <a:ext cx="25604107" cy="4674305"/>
          </a:xfrm>
        </p:spPr>
        <p:txBody>
          <a:bodyPr/>
          <a:lstStyle>
            <a:lvl1pPr marL="0" indent="0" algn="ctr">
              <a:buNone/>
              <a:defRPr/>
            </a:lvl1pPr>
            <a:lvl2pPr marL="338101" indent="0" algn="ctr">
              <a:buNone/>
              <a:defRPr/>
            </a:lvl2pPr>
            <a:lvl3pPr marL="676201" indent="0" algn="ctr">
              <a:buNone/>
              <a:defRPr/>
            </a:lvl3pPr>
            <a:lvl4pPr marL="1014300" indent="0" algn="ctr">
              <a:buNone/>
              <a:defRPr/>
            </a:lvl4pPr>
            <a:lvl5pPr marL="1352402" indent="0" algn="ctr">
              <a:buNone/>
              <a:defRPr/>
            </a:lvl5pPr>
            <a:lvl6pPr marL="1690502" indent="0" algn="ctr">
              <a:buNone/>
              <a:defRPr/>
            </a:lvl6pPr>
            <a:lvl7pPr marL="2028602" indent="0" algn="ctr">
              <a:buNone/>
              <a:defRPr/>
            </a:lvl7pPr>
            <a:lvl8pPr marL="2366701" indent="0" algn="ctr">
              <a:buNone/>
              <a:defRPr/>
            </a:lvl8pPr>
            <a:lvl9pPr marL="2704803"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829325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59470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197033" y="1625425"/>
            <a:ext cx="6909026" cy="1463057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69948" y="1625425"/>
            <a:ext cx="20618223" cy="1463057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4180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5523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4" y="11751914"/>
            <a:ext cx="31090054" cy="3631848"/>
          </a:xfrm>
        </p:spPr>
        <p:txBody>
          <a:bodyPr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4" y="7751410"/>
            <a:ext cx="31090054" cy="4000500"/>
          </a:xfrm>
        </p:spPr>
        <p:txBody>
          <a:bodyPr anchor="b"/>
          <a:lstStyle>
            <a:lvl1pPr marL="0" indent="0">
              <a:buNone/>
              <a:defRPr sz="1400"/>
            </a:lvl1pPr>
            <a:lvl2pPr marL="338101" indent="0">
              <a:buNone/>
              <a:defRPr sz="1300"/>
            </a:lvl2pPr>
            <a:lvl3pPr marL="676201" indent="0">
              <a:buNone/>
              <a:defRPr sz="1200"/>
            </a:lvl3pPr>
            <a:lvl4pPr marL="1014300" indent="0">
              <a:buNone/>
              <a:defRPr sz="1100"/>
            </a:lvl4pPr>
            <a:lvl5pPr marL="1352402" indent="0">
              <a:buNone/>
              <a:defRPr sz="1100"/>
            </a:lvl5pPr>
            <a:lvl6pPr marL="1690502" indent="0">
              <a:buNone/>
              <a:defRPr sz="1100"/>
            </a:lvl6pPr>
            <a:lvl7pPr marL="2028602" indent="0">
              <a:buNone/>
              <a:defRPr sz="1100"/>
            </a:lvl7pPr>
            <a:lvl8pPr marL="2366701" indent="0">
              <a:buNone/>
              <a:defRPr sz="1100"/>
            </a:lvl8pPr>
            <a:lvl9pPr marL="2704803" indent="0">
              <a:buNone/>
              <a:defRPr sz="1100"/>
            </a:lvl9pPr>
          </a:lstStyle>
          <a:p>
            <a:pPr lvl="0"/>
            <a:r>
              <a:rPr lang="en-US" smtClean="0"/>
              <a:t>Click to edit Master text styles</a:t>
            </a:r>
          </a:p>
        </p:txBody>
      </p:sp>
    </p:spTree>
    <p:extLst>
      <p:ext uri="{BB962C8B-B14F-4D97-AF65-F5344CB8AC3E}">
        <p14:creationId xmlns:p14="http://schemas.microsoft.com/office/powerpoint/2010/main" val="1670865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469949" y="5283732"/>
            <a:ext cx="13763625" cy="10972271"/>
          </a:xfrm>
        </p:spPr>
        <p:txBody>
          <a:bodyPr/>
          <a:lstStyle>
            <a:lvl1pPr>
              <a:defRPr sz="21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342430" y="5283732"/>
            <a:ext cx="13763625" cy="10972271"/>
          </a:xfrm>
        </p:spPr>
        <p:txBody>
          <a:bodyPr/>
          <a:lstStyle>
            <a:lvl1pPr>
              <a:defRPr sz="21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492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9033" y="732014"/>
            <a:ext cx="32917946" cy="3048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9030" y="4093988"/>
            <a:ext cx="16160751" cy="1705681"/>
          </a:xfrm>
        </p:spPr>
        <p:txBody>
          <a:bodyPr anchor="b"/>
          <a:lstStyle>
            <a:lvl1pPr marL="0" indent="0">
              <a:buNone/>
              <a:defRPr sz="1700" b="1"/>
            </a:lvl1pPr>
            <a:lvl2pPr marL="338101" indent="0">
              <a:buNone/>
              <a:defRPr sz="1400" b="1"/>
            </a:lvl2pPr>
            <a:lvl3pPr marL="676201" indent="0">
              <a:buNone/>
              <a:defRPr sz="1300" b="1"/>
            </a:lvl3pPr>
            <a:lvl4pPr marL="1014300" indent="0">
              <a:buNone/>
              <a:defRPr sz="1200" b="1"/>
            </a:lvl4pPr>
            <a:lvl5pPr marL="1352402" indent="0">
              <a:buNone/>
              <a:defRPr sz="1200" b="1"/>
            </a:lvl5pPr>
            <a:lvl6pPr marL="1690502" indent="0">
              <a:buNone/>
              <a:defRPr sz="1200" b="1"/>
            </a:lvl6pPr>
            <a:lvl7pPr marL="2028602" indent="0">
              <a:buNone/>
              <a:defRPr sz="1200" b="1"/>
            </a:lvl7pPr>
            <a:lvl8pPr marL="2366701" indent="0">
              <a:buNone/>
              <a:defRPr sz="1200" b="1"/>
            </a:lvl8pPr>
            <a:lvl9pPr marL="2704803"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829030" y="5799668"/>
            <a:ext cx="16160751" cy="10536591"/>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555" y="4093988"/>
            <a:ext cx="16166420" cy="1705681"/>
          </a:xfrm>
        </p:spPr>
        <p:txBody>
          <a:bodyPr anchor="b"/>
          <a:lstStyle>
            <a:lvl1pPr marL="0" indent="0">
              <a:buNone/>
              <a:defRPr sz="1700" b="1"/>
            </a:lvl1pPr>
            <a:lvl2pPr marL="338101" indent="0">
              <a:buNone/>
              <a:defRPr sz="1400" b="1"/>
            </a:lvl2pPr>
            <a:lvl3pPr marL="676201" indent="0">
              <a:buNone/>
              <a:defRPr sz="1300" b="1"/>
            </a:lvl3pPr>
            <a:lvl4pPr marL="1014300" indent="0">
              <a:buNone/>
              <a:defRPr sz="1200" b="1"/>
            </a:lvl4pPr>
            <a:lvl5pPr marL="1352402" indent="0">
              <a:buNone/>
              <a:defRPr sz="1200" b="1"/>
            </a:lvl5pPr>
            <a:lvl6pPr marL="1690502" indent="0">
              <a:buNone/>
              <a:defRPr sz="1200" b="1"/>
            </a:lvl6pPr>
            <a:lvl7pPr marL="2028602" indent="0">
              <a:buNone/>
              <a:defRPr sz="1200" b="1"/>
            </a:lvl7pPr>
            <a:lvl8pPr marL="2366701" indent="0">
              <a:buNone/>
              <a:defRPr sz="1200" b="1"/>
            </a:lvl8pPr>
            <a:lvl9pPr marL="2704803"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18580555" y="5799668"/>
            <a:ext cx="16166420" cy="10536591"/>
          </a:xfrm>
        </p:spPr>
        <p:txBody>
          <a:bodyPr/>
          <a:lstStyle>
            <a:lvl1pPr>
              <a:defRPr sz="1700"/>
            </a:lvl1pPr>
            <a:lvl2pPr>
              <a:defRPr sz="14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20934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8826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743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9031" y="728488"/>
            <a:ext cx="12033251" cy="3098272"/>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14299974" y="728488"/>
            <a:ext cx="20447000" cy="15607772"/>
          </a:xfrm>
        </p:spPr>
        <p:txBody>
          <a:bodyPr/>
          <a:lstStyle>
            <a:lvl1pPr>
              <a:defRPr sz="2300"/>
            </a:lvl1pPr>
            <a:lvl2pPr>
              <a:defRPr sz="21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9031" y="3826758"/>
            <a:ext cx="12033251" cy="12509500"/>
          </a:xfrm>
        </p:spPr>
        <p:txBody>
          <a:bodyPr/>
          <a:lstStyle>
            <a:lvl1pPr marL="0" indent="0">
              <a:buNone/>
              <a:defRPr sz="1100"/>
            </a:lvl1pPr>
            <a:lvl2pPr marL="338101" indent="0">
              <a:buNone/>
              <a:defRPr sz="800"/>
            </a:lvl2pPr>
            <a:lvl3pPr marL="676201" indent="0">
              <a:buNone/>
              <a:defRPr sz="700"/>
            </a:lvl3pPr>
            <a:lvl4pPr marL="1014300" indent="0">
              <a:buNone/>
              <a:defRPr sz="700"/>
            </a:lvl4pPr>
            <a:lvl5pPr marL="1352402" indent="0">
              <a:buNone/>
              <a:defRPr sz="700"/>
            </a:lvl5pPr>
            <a:lvl6pPr marL="1690502" indent="0">
              <a:buNone/>
              <a:defRPr sz="700"/>
            </a:lvl6pPr>
            <a:lvl7pPr marL="2028602" indent="0">
              <a:buNone/>
              <a:defRPr sz="700"/>
            </a:lvl7pPr>
            <a:lvl8pPr marL="2366701" indent="0">
              <a:buNone/>
              <a:defRPr sz="700"/>
            </a:lvl8pPr>
            <a:lvl9pPr marL="2704803" indent="0">
              <a:buNone/>
              <a:defRPr sz="700"/>
            </a:lvl9pPr>
          </a:lstStyle>
          <a:p>
            <a:pPr lvl="0"/>
            <a:r>
              <a:rPr lang="en-US" smtClean="0"/>
              <a:t>Click to edit Master text styles</a:t>
            </a:r>
          </a:p>
        </p:txBody>
      </p:sp>
    </p:spTree>
    <p:extLst>
      <p:ext uri="{BB962C8B-B14F-4D97-AF65-F5344CB8AC3E}">
        <p14:creationId xmlns:p14="http://schemas.microsoft.com/office/powerpoint/2010/main" val="4095818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8702" y="12801428"/>
            <a:ext cx="21946054" cy="1511653"/>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7168702" y="1634245"/>
            <a:ext cx="21946054" cy="10972271"/>
          </a:xfrm>
        </p:spPr>
        <p:txBody>
          <a:bodyPr/>
          <a:lstStyle>
            <a:lvl1pPr marL="0" indent="0">
              <a:buNone/>
              <a:defRPr sz="2300"/>
            </a:lvl1pPr>
            <a:lvl2pPr marL="338101" indent="0">
              <a:buNone/>
              <a:defRPr sz="2100"/>
            </a:lvl2pPr>
            <a:lvl3pPr marL="676201" indent="0">
              <a:buNone/>
              <a:defRPr sz="1700"/>
            </a:lvl3pPr>
            <a:lvl4pPr marL="1014300" indent="0">
              <a:buNone/>
              <a:defRPr sz="1400"/>
            </a:lvl4pPr>
            <a:lvl5pPr marL="1352402" indent="0">
              <a:buNone/>
              <a:defRPr sz="1400"/>
            </a:lvl5pPr>
            <a:lvl6pPr marL="1690502" indent="0">
              <a:buNone/>
              <a:defRPr sz="1400"/>
            </a:lvl6pPr>
            <a:lvl7pPr marL="2028602" indent="0">
              <a:buNone/>
              <a:defRPr sz="1400"/>
            </a:lvl7pPr>
            <a:lvl8pPr marL="2366701" indent="0">
              <a:buNone/>
              <a:defRPr sz="1400"/>
            </a:lvl8pPr>
            <a:lvl9pPr marL="2704803" indent="0">
              <a:buNone/>
              <a:defRPr sz="1400"/>
            </a:lvl9pPr>
          </a:lstStyle>
          <a:p>
            <a:pPr lvl="0"/>
            <a:endParaRPr lang="en-US" noProof="0" smtClean="0"/>
          </a:p>
        </p:txBody>
      </p:sp>
      <p:sp>
        <p:nvSpPr>
          <p:cNvPr id="4" name="Text Placeholder 3"/>
          <p:cNvSpPr>
            <a:spLocks noGrp="1"/>
          </p:cNvSpPr>
          <p:nvPr>
            <p:ph type="body" sz="half" idx="2"/>
          </p:nvPr>
        </p:nvSpPr>
        <p:spPr>
          <a:xfrm>
            <a:off x="7168702" y="14313078"/>
            <a:ext cx="21946054" cy="2145771"/>
          </a:xfrm>
        </p:spPr>
        <p:txBody>
          <a:bodyPr/>
          <a:lstStyle>
            <a:lvl1pPr marL="0" indent="0">
              <a:buNone/>
              <a:defRPr sz="1100"/>
            </a:lvl1pPr>
            <a:lvl2pPr marL="338101" indent="0">
              <a:buNone/>
              <a:defRPr sz="800"/>
            </a:lvl2pPr>
            <a:lvl3pPr marL="676201" indent="0">
              <a:buNone/>
              <a:defRPr sz="700"/>
            </a:lvl3pPr>
            <a:lvl4pPr marL="1014300" indent="0">
              <a:buNone/>
              <a:defRPr sz="700"/>
            </a:lvl4pPr>
            <a:lvl5pPr marL="1352402" indent="0">
              <a:buNone/>
              <a:defRPr sz="700"/>
            </a:lvl5pPr>
            <a:lvl6pPr marL="1690502" indent="0">
              <a:buNone/>
              <a:defRPr sz="700"/>
            </a:lvl6pPr>
            <a:lvl7pPr marL="2028602" indent="0">
              <a:buNone/>
              <a:defRPr sz="700"/>
            </a:lvl7pPr>
            <a:lvl8pPr marL="2366701" indent="0">
              <a:buNone/>
              <a:defRPr sz="700"/>
            </a:lvl8pPr>
            <a:lvl9pPr marL="2704803" indent="0">
              <a:buNone/>
              <a:defRPr sz="700"/>
            </a:lvl9pPr>
          </a:lstStyle>
          <a:p>
            <a:pPr lvl="0"/>
            <a:r>
              <a:rPr lang="en-US" smtClean="0"/>
              <a:t>Click to edit Master text styles</a:t>
            </a:r>
          </a:p>
        </p:txBody>
      </p:sp>
    </p:spTree>
    <p:extLst>
      <p:ext uri="{BB962C8B-B14F-4D97-AF65-F5344CB8AC3E}">
        <p14:creationId xmlns:p14="http://schemas.microsoft.com/office/powerpoint/2010/main" val="1292328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9" name="Rectangle 5"/>
          <p:cNvSpPr>
            <a:spLocks noGrp="1" noChangeArrowheads="1"/>
          </p:cNvSpPr>
          <p:nvPr>
            <p:ph type="title"/>
          </p:nvPr>
        </p:nvSpPr>
        <p:spPr bwMode="auto">
          <a:xfrm>
            <a:off x="4470400" y="1625600"/>
            <a:ext cx="27636788" cy="3048000"/>
          </a:xfrm>
          <a:prstGeom prst="rect">
            <a:avLst/>
          </a:prstGeom>
          <a:noFill/>
          <a:ln>
            <a:noFill/>
          </a:ln>
          <a:effectLst/>
          <a:extLst/>
        </p:spPr>
        <p:txBody>
          <a:bodyPr vert="horz" wrap="square" lIns="314057" tIns="154273" rIns="314057" bIns="154273" numCol="1" anchor="ctr" anchorCtr="0" compatLnSpc="1">
            <a:prstTxWarp prst="textNoShape">
              <a:avLst/>
            </a:prstTxWarp>
          </a:bodyPr>
          <a:lstStyle/>
          <a:p>
            <a:pPr lvl="0"/>
            <a:r>
              <a:rPr lang="en-US" smtClean="0"/>
              <a:t>Click to edit Master title style</a:t>
            </a:r>
          </a:p>
        </p:txBody>
      </p:sp>
      <p:sp>
        <p:nvSpPr>
          <p:cNvPr id="1027" name="Rectangle 6"/>
          <p:cNvSpPr>
            <a:spLocks noGrp="1" noChangeArrowheads="1"/>
          </p:cNvSpPr>
          <p:nvPr>
            <p:ph type="body" idx="1"/>
          </p:nvPr>
        </p:nvSpPr>
        <p:spPr bwMode="auto">
          <a:xfrm>
            <a:off x="4470400" y="5284788"/>
            <a:ext cx="27636788" cy="10971212"/>
          </a:xfrm>
          <a:prstGeom prst="rect">
            <a:avLst/>
          </a:prstGeom>
          <a:noFill/>
          <a:ln>
            <a:noFill/>
          </a:ln>
          <a:effectLst>
            <a:outerShdw blurRad="63500" dist="38099" dir="2700000" algn="ctr" rotWithShape="0">
              <a:schemeClr val="bg2">
                <a:alpha val="74997"/>
              </a:schemeClr>
            </a:outerShdw>
          </a:effectLst>
          <a:extLst>
            <a:ext uri="{FAA26D3D-D897-4be2-8F04-BA451C77F1D7}"/>
          </a:extLst>
        </p:spPr>
        <p:txBody>
          <a:bodyPr vert="horz" wrap="square" lIns="314057" tIns="154273" rIns="314057" bIns="15427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defTabSz="3170238" rtl="0" eaLnBrk="0" fontAlgn="base" hangingPunct="0">
        <a:spcBef>
          <a:spcPct val="0"/>
        </a:spcBef>
        <a:spcAft>
          <a:spcPct val="0"/>
        </a:spcAft>
        <a:defRPr sz="15200">
          <a:solidFill>
            <a:schemeClr val="tx2"/>
          </a:solidFill>
          <a:effectLst>
            <a:outerShdw blurRad="38100" dist="38100" dir="2700000" algn="tl">
              <a:srgbClr val="C0C0C0"/>
            </a:outerShdw>
          </a:effectLst>
          <a:latin typeface="+mj-lt"/>
          <a:ea typeface="MS PGothic" pitchFamily="34" charset="-128"/>
          <a:cs typeface="MS PGothic" charset="0"/>
        </a:defRPr>
      </a:lvl1pPr>
      <a:lvl2pPr algn="ctr" defTabSz="3170238" rtl="0" eaLnBrk="0" fontAlgn="base" hangingPunct="0">
        <a:spcBef>
          <a:spcPct val="0"/>
        </a:spcBef>
        <a:spcAft>
          <a:spcPct val="0"/>
        </a:spcAft>
        <a:defRPr sz="15200">
          <a:solidFill>
            <a:schemeClr val="tx2"/>
          </a:solidFill>
          <a:effectLst>
            <a:outerShdw blurRad="38100" dist="38100" dir="2700000" algn="tl">
              <a:srgbClr val="C0C0C0"/>
            </a:outerShdw>
          </a:effectLst>
          <a:latin typeface="Arial" charset="0"/>
          <a:ea typeface="MS PGothic" pitchFamily="34" charset="-128"/>
          <a:cs typeface="MS PGothic" charset="0"/>
        </a:defRPr>
      </a:lvl2pPr>
      <a:lvl3pPr algn="ctr" defTabSz="3170238" rtl="0" eaLnBrk="0" fontAlgn="base" hangingPunct="0">
        <a:spcBef>
          <a:spcPct val="0"/>
        </a:spcBef>
        <a:spcAft>
          <a:spcPct val="0"/>
        </a:spcAft>
        <a:defRPr sz="15200">
          <a:solidFill>
            <a:schemeClr val="tx2"/>
          </a:solidFill>
          <a:effectLst>
            <a:outerShdw blurRad="38100" dist="38100" dir="2700000" algn="tl">
              <a:srgbClr val="C0C0C0"/>
            </a:outerShdw>
          </a:effectLst>
          <a:latin typeface="Arial" charset="0"/>
          <a:ea typeface="MS PGothic" pitchFamily="34" charset="-128"/>
          <a:cs typeface="MS PGothic" charset="0"/>
        </a:defRPr>
      </a:lvl3pPr>
      <a:lvl4pPr algn="ctr" defTabSz="3170238" rtl="0" eaLnBrk="0" fontAlgn="base" hangingPunct="0">
        <a:spcBef>
          <a:spcPct val="0"/>
        </a:spcBef>
        <a:spcAft>
          <a:spcPct val="0"/>
        </a:spcAft>
        <a:defRPr sz="15200">
          <a:solidFill>
            <a:schemeClr val="tx2"/>
          </a:solidFill>
          <a:effectLst>
            <a:outerShdw blurRad="38100" dist="38100" dir="2700000" algn="tl">
              <a:srgbClr val="C0C0C0"/>
            </a:outerShdw>
          </a:effectLst>
          <a:latin typeface="Arial" charset="0"/>
          <a:ea typeface="MS PGothic" pitchFamily="34" charset="-128"/>
          <a:cs typeface="MS PGothic" charset="0"/>
        </a:defRPr>
      </a:lvl4pPr>
      <a:lvl5pPr algn="ctr" defTabSz="3170238" rtl="0" eaLnBrk="0" fontAlgn="base" hangingPunct="0">
        <a:spcBef>
          <a:spcPct val="0"/>
        </a:spcBef>
        <a:spcAft>
          <a:spcPct val="0"/>
        </a:spcAft>
        <a:defRPr sz="15200">
          <a:solidFill>
            <a:schemeClr val="tx2"/>
          </a:solidFill>
          <a:effectLst>
            <a:outerShdw blurRad="38100" dist="38100" dir="2700000" algn="tl">
              <a:srgbClr val="C0C0C0"/>
            </a:outerShdw>
          </a:effectLst>
          <a:latin typeface="Arial" charset="0"/>
          <a:ea typeface="MS PGothic" pitchFamily="34" charset="-128"/>
          <a:cs typeface="MS PGothic" charset="0"/>
        </a:defRPr>
      </a:lvl5pPr>
      <a:lvl6pPr marL="338101" algn="ctr" defTabSz="3173213" rtl="0" eaLnBrk="0" fontAlgn="base" hangingPunct="0">
        <a:spcBef>
          <a:spcPct val="0"/>
        </a:spcBef>
        <a:spcAft>
          <a:spcPct val="0"/>
        </a:spcAft>
        <a:defRPr sz="15200">
          <a:solidFill>
            <a:schemeClr val="tx2"/>
          </a:solidFill>
          <a:effectLst>
            <a:outerShdw blurRad="38100" dist="38100" dir="2700000" algn="tl">
              <a:srgbClr val="C0C0C0"/>
            </a:outerShdw>
          </a:effectLst>
          <a:latin typeface="Arial" charset="0"/>
        </a:defRPr>
      </a:lvl6pPr>
      <a:lvl7pPr marL="676201" algn="ctr" defTabSz="3173213" rtl="0" eaLnBrk="0" fontAlgn="base" hangingPunct="0">
        <a:spcBef>
          <a:spcPct val="0"/>
        </a:spcBef>
        <a:spcAft>
          <a:spcPct val="0"/>
        </a:spcAft>
        <a:defRPr sz="15200">
          <a:solidFill>
            <a:schemeClr val="tx2"/>
          </a:solidFill>
          <a:effectLst>
            <a:outerShdw blurRad="38100" dist="38100" dir="2700000" algn="tl">
              <a:srgbClr val="C0C0C0"/>
            </a:outerShdw>
          </a:effectLst>
          <a:latin typeface="Arial" charset="0"/>
        </a:defRPr>
      </a:lvl7pPr>
      <a:lvl8pPr marL="1014300" algn="ctr" defTabSz="3173213" rtl="0" eaLnBrk="0" fontAlgn="base" hangingPunct="0">
        <a:spcBef>
          <a:spcPct val="0"/>
        </a:spcBef>
        <a:spcAft>
          <a:spcPct val="0"/>
        </a:spcAft>
        <a:defRPr sz="15200">
          <a:solidFill>
            <a:schemeClr val="tx2"/>
          </a:solidFill>
          <a:effectLst>
            <a:outerShdw blurRad="38100" dist="38100" dir="2700000" algn="tl">
              <a:srgbClr val="C0C0C0"/>
            </a:outerShdw>
          </a:effectLst>
          <a:latin typeface="Arial" charset="0"/>
        </a:defRPr>
      </a:lvl8pPr>
      <a:lvl9pPr marL="1352402" algn="ctr" defTabSz="3173213" rtl="0" eaLnBrk="0" fontAlgn="base" hangingPunct="0">
        <a:spcBef>
          <a:spcPct val="0"/>
        </a:spcBef>
        <a:spcAft>
          <a:spcPct val="0"/>
        </a:spcAft>
        <a:defRPr sz="15200">
          <a:solidFill>
            <a:schemeClr val="tx2"/>
          </a:solidFill>
          <a:effectLst>
            <a:outerShdw blurRad="38100" dist="38100" dir="2700000" algn="tl">
              <a:srgbClr val="C0C0C0"/>
            </a:outerShdw>
          </a:effectLst>
          <a:latin typeface="Arial" charset="0"/>
        </a:defRPr>
      </a:lvl9pPr>
    </p:titleStyle>
    <p:bodyStyle>
      <a:lvl1pPr marL="1187450" indent="-1187450" algn="l" defTabSz="3170238" rtl="0" eaLnBrk="0" fontAlgn="base" hangingPunct="0">
        <a:spcBef>
          <a:spcPct val="20000"/>
        </a:spcBef>
        <a:spcAft>
          <a:spcPct val="0"/>
        </a:spcAft>
        <a:buClr>
          <a:schemeClr val="accent2"/>
        </a:buClr>
        <a:buSzPct val="75000"/>
        <a:buFont typeface="Monotype Sorts" charset="2"/>
        <a:buChar char="l"/>
        <a:defRPr sz="11100">
          <a:solidFill>
            <a:schemeClr val="tx1"/>
          </a:solidFill>
          <a:latin typeface="+mn-lt"/>
          <a:ea typeface="MS PGothic" pitchFamily="34" charset="-128"/>
          <a:cs typeface="MS PGothic" charset="0"/>
        </a:defRPr>
      </a:lvl1pPr>
      <a:lvl2pPr marL="2574925" indent="-987425" algn="l" defTabSz="3170238" rtl="0" eaLnBrk="0" fontAlgn="base" hangingPunct="0">
        <a:spcBef>
          <a:spcPct val="20000"/>
        </a:spcBef>
        <a:spcAft>
          <a:spcPct val="0"/>
        </a:spcAft>
        <a:buClr>
          <a:schemeClr val="tx1"/>
        </a:buClr>
        <a:buSzPct val="100000"/>
        <a:buChar char="–"/>
        <a:defRPr sz="9700">
          <a:solidFill>
            <a:schemeClr val="tx1"/>
          </a:solidFill>
          <a:latin typeface="+mn-lt"/>
          <a:ea typeface="MS PGothic" pitchFamily="34" charset="-128"/>
          <a:cs typeface="MS PGothic" charset="0"/>
        </a:defRPr>
      </a:lvl2pPr>
      <a:lvl3pPr marL="3963988" indent="-790575" algn="l" defTabSz="3170238" rtl="0" eaLnBrk="0" fontAlgn="base" hangingPunct="0">
        <a:spcBef>
          <a:spcPct val="20000"/>
        </a:spcBef>
        <a:spcAft>
          <a:spcPct val="0"/>
        </a:spcAft>
        <a:buClr>
          <a:schemeClr val="accent1"/>
        </a:buClr>
        <a:buSzPct val="65000"/>
        <a:buFont typeface="Monotype Sorts" charset="2"/>
        <a:buChar char="l"/>
        <a:defRPr sz="8300">
          <a:solidFill>
            <a:schemeClr val="tx1"/>
          </a:solidFill>
          <a:latin typeface="+mn-lt"/>
          <a:ea typeface="MS PGothic" pitchFamily="34" charset="-128"/>
          <a:cs typeface="MS PGothic" charset="0"/>
        </a:defRPr>
      </a:lvl3pPr>
      <a:lvl4pPr marL="5551488" indent="-790575" algn="l" defTabSz="3170238" rtl="0" eaLnBrk="0" fontAlgn="base" hangingPunct="0">
        <a:spcBef>
          <a:spcPct val="20000"/>
        </a:spcBef>
        <a:spcAft>
          <a:spcPct val="0"/>
        </a:spcAft>
        <a:buClr>
          <a:schemeClr val="tx1"/>
        </a:buClr>
        <a:buSzPct val="100000"/>
        <a:buChar char="–"/>
        <a:defRPr sz="7000">
          <a:solidFill>
            <a:schemeClr val="tx1"/>
          </a:solidFill>
          <a:latin typeface="+mn-lt"/>
          <a:ea typeface="MS PGothic" pitchFamily="34" charset="-128"/>
          <a:cs typeface="MS PGothic" charset="0"/>
        </a:defRPr>
      </a:lvl4pPr>
      <a:lvl5pPr marL="7137400" indent="-790575" algn="l" defTabSz="3170238" rtl="0" eaLnBrk="0" fontAlgn="base" hangingPunct="0">
        <a:spcBef>
          <a:spcPct val="20000"/>
        </a:spcBef>
        <a:spcAft>
          <a:spcPct val="0"/>
        </a:spcAft>
        <a:buClr>
          <a:schemeClr val="accent1"/>
        </a:buClr>
        <a:buSzPct val="100000"/>
        <a:buChar char="•"/>
        <a:defRPr sz="7000">
          <a:solidFill>
            <a:schemeClr val="tx1"/>
          </a:solidFill>
          <a:latin typeface="+mn-lt"/>
          <a:ea typeface="MS PGothic" pitchFamily="34" charset="-128"/>
          <a:cs typeface="MS PGothic" charset="0"/>
        </a:defRPr>
      </a:lvl5pPr>
      <a:lvl6pPr marL="7479295" indent="-793597" algn="l" defTabSz="3173213" rtl="0" eaLnBrk="0" fontAlgn="base" hangingPunct="0">
        <a:spcBef>
          <a:spcPct val="20000"/>
        </a:spcBef>
        <a:spcAft>
          <a:spcPct val="0"/>
        </a:spcAft>
        <a:buClr>
          <a:schemeClr val="accent1"/>
        </a:buClr>
        <a:buSzPct val="100000"/>
        <a:buChar char="•"/>
        <a:defRPr sz="7000">
          <a:solidFill>
            <a:schemeClr val="tx1"/>
          </a:solidFill>
          <a:latin typeface="+mn-lt"/>
        </a:defRPr>
      </a:lvl6pPr>
      <a:lvl7pPr marL="7817396" indent="-793597" algn="l" defTabSz="3173213" rtl="0" eaLnBrk="0" fontAlgn="base" hangingPunct="0">
        <a:spcBef>
          <a:spcPct val="20000"/>
        </a:spcBef>
        <a:spcAft>
          <a:spcPct val="0"/>
        </a:spcAft>
        <a:buClr>
          <a:schemeClr val="accent1"/>
        </a:buClr>
        <a:buSzPct val="100000"/>
        <a:buChar char="•"/>
        <a:defRPr sz="7000">
          <a:solidFill>
            <a:schemeClr val="tx1"/>
          </a:solidFill>
          <a:latin typeface="+mn-lt"/>
        </a:defRPr>
      </a:lvl7pPr>
      <a:lvl8pPr marL="8155495" indent="-793597" algn="l" defTabSz="3173213" rtl="0" eaLnBrk="0" fontAlgn="base" hangingPunct="0">
        <a:spcBef>
          <a:spcPct val="20000"/>
        </a:spcBef>
        <a:spcAft>
          <a:spcPct val="0"/>
        </a:spcAft>
        <a:buClr>
          <a:schemeClr val="accent1"/>
        </a:buClr>
        <a:buSzPct val="100000"/>
        <a:buChar char="•"/>
        <a:defRPr sz="7000">
          <a:solidFill>
            <a:schemeClr val="tx1"/>
          </a:solidFill>
          <a:latin typeface="+mn-lt"/>
        </a:defRPr>
      </a:lvl8pPr>
      <a:lvl9pPr marL="8493596" indent="-793597" algn="l" defTabSz="3173213" rtl="0" eaLnBrk="0" fontAlgn="base" hangingPunct="0">
        <a:spcBef>
          <a:spcPct val="20000"/>
        </a:spcBef>
        <a:spcAft>
          <a:spcPct val="0"/>
        </a:spcAft>
        <a:buClr>
          <a:schemeClr val="accent1"/>
        </a:buClr>
        <a:buSzPct val="100000"/>
        <a:buChar char="•"/>
        <a:defRPr sz="7000">
          <a:solidFill>
            <a:schemeClr val="tx1"/>
          </a:solidFill>
          <a:latin typeface="+mn-lt"/>
        </a:defRPr>
      </a:lvl9pPr>
    </p:bodyStyle>
    <p:otherStyle>
      <a:defPPr>
        <a:defRPr lang="en-US"/>
      </a:defPPr>
      <a:lvl1pPr marL="0" algn="l" defTabSz="676201" rtl="0" eaLnBrk="1" latinLnBrk="0" hangingPunct="1">
        <a:defRPr sz="1300" kern="1200">
          <a:solidFill>
            <a:schemeClr val="tx1"/>
          </a:solidFill>
          <a:latin typeface="+mn-lt"/>
          <a:ea typeface="+mn-ea"/>
          <a:cs typeface="+mn-cs"/>
        </a:defRPr>
      </a:lvl1pPr>
      <a:lvl2pPr marL="338101" algn="l" defTabSz="676201" rtl="0" eaLnBrk="1" latinLnBrk="0" hangingPunct="1">
        <a:defRPr sz="1300" kern="1200">
          <a:solidFill>
            <a:schemeClr val="tx1"/>
          </a:solidFill>
          <a:latin typeface="+mn-lt"/>
          <a:ea typeface="+mn-ea"/>
          <a:cs typeface="+mn-cs"/>
        </a:defRPr>
      </a:lvl2pPr>
      <a:lvl3pPr marL="676201" algn="l" defTabSz="676201" rtl="0" eaLnBrk="1" latinLnBrk="0" hangingPunct="1">
        <a:defRPr sz="1300" kern="1200">
          <a:solidFill>
            <a:schemeClr val="tx1"/>
          </a:solidFill>
          <a:latin typeface="+mn-lt"/>
          <a:ea typeface="+mn-ea"/>
          <a:cs typeface="+mn-cs"/>
        </a:defRPr>
      </a:lvl3pPr>
      <a:lvl4pPr marL="1014300" algn="l" defTabSz="676201" rtl="0" eaLnBrk="1" latinLnBrk="0" hangingPunct="1">
        <a:defRPr sz="1300" kern="1200">
          <a:solidFill>
            <a:schemeClr val="tx1"/>
          </a:solidFill>
          <a:latin typeface="+mn-lt"/>
          <a:ea typeface="+mn-ea"/>
          <a:cs typeface="+mn-cs"/>
        </a:defRPr>
      </a:lvl4pPr>
      <a:lvl5pPr marL="1352402" algn="l" defTabSz="676201" rtl="0" eaLnBrk="1" latinLnBrk="0" hangingPunct="1">
        <a:defRPr sz="1300" kern="1200">
          <a:solidFill>
            <a:schemeClr val="tx1"/>
          </a:solidFill>
          <a:latin typeface="+mn-lt"/>
          <a:ea typeface="+mn-ea"/>
          <a:cs typeface="+mn-cs"/>
        </a:defRPr>
      </a:lvl5pPr>
      <a:lvl6pPr marL="1690502" algn="l" defTabSz="676201" rtl="0" eaLnBrk="1" latinLnBrk="0" hangingPunct="1">
        <a:defRPr sz="1300" kern="1200">
          <a:solidFill>
            <a:schemeClr val="tx1"/>
          </a:solidFill>
          <a:latin typeface="+mn-lt"/>
          <a:ea typeface="+mn-ea"/>
          <a:cs typeface="+mn-cs"/>
        </a:defRPr>
      </a:lvl6pPr>
      <a:lvl7pPr marL="2028602" algn="l" defTabSz="676201" rtl="0" eaLnBrk="1" latinLnBrk="0" hangingPunct="1">
        <a:defRPr sz="1300" kern="1200">
          <a:solidFill>
            <a:schemeClr val="tx1"/>
          </a:solidFill>
          <a:latin typeface="+mn-lt"/>
          <a:ea typeface="+mn-ea"/>
          <a:cs typeface="+mn-cs"/>
        </a:defRPr>
      </a:lvl7pPr>
      <a:lvl8pPr marL="2366701" algn="l" defTabSz="676201" rtl="0" eaLnBrk="1" latinLnBrk="0" hangingPunct="1">
        <a:defRPr sz="1300" kern="1200">
          <a:solidFill>
            <a:schemeClr val="tx1"/>
          </a:solidFill>
          <a:latin typeface="+mn-lt"/>
          <a:ea typeface="+mn-ea"/>
          <a:cs typeface="+mn-cs"/>
        </a:defRPr>
      </a:lvl8pPr>
      <a:lvl9pPr marL="2704803" algn="l" defTabSz="676201"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a:spLocks noGrp="1" noChangeArrowheads="1"/>
          </p:cNvSpPr>
          <p:nvPr>
            <p:ph type="title"/>
          </p:nvPr>
        </p:nvSpPr>
        <p:spPr>
          <a:xfrm>
            <a:off x="3051175" y="731838"/>
            <a:ext cx="30222825" cy="2814637"/>
          </a:xfrm>
        </p:spPr>
        <p:txBody>
          <a:bodyPr tIns="0" bIns="0"/>
          <a:lstStyle/>
          <a:p>
            <a:pPr defTabSz="2719388">
              <a:defRPr/>
            </a:pPr>
            <a:r>
              <a:rPr lang="en-US" sz="3600" b="1" dirty="0" smtClean="0">
                <a:effectLst/>
              </a:rPr>
              <a:t>Periotest </a:t>
            </a:r>
            <a:r>
              <a:rPr lang="en-US" sz="3600" b="1" dirty="0">
                <a:effectLst/>
              </a:rPr>
              <a:t>Values of Implants Placed in Sockets Augmented with Calcium Phosphosilicate Putty Graft –A Comparative Analysis Against Implants Placed in Naturally Healed </a:t>
            </a:r>
            <a:r>
              <a:rPr lang="en-US" sz="3600" b="1" dirty="0" smtClean="0">
                <a:effectLst/>
              </a:rPr>
              <a:t>Sockets.</a:t>
            </a:r>
            <a:br>
              <a:rPr lang="en-US" sz="3600" b="1" dirty="0" smtClean="0">
                <a:effectLst/>
              </a:rPr>
            </a:br>
            <a:r>
              <a:rPr lang="en-US" sz="2000" b="1" dirty="0" smtClean="0">
                <a:effectLst/>
              </a:rPr>
              <a:t> </a:t>
            </a:r>
            <a:r>
              <a:rPr lang="en-US" sz="3600" b="1" u="sng" dirty="0" smtClean="0">
                <a:solidFill>
                  <a:schemeClr val="tx1"/>
                </a:solidFill>
                <a:latin typeface="Garamond" pitchFamily="18" charset="0"/>
              </a:rPr>
              <a:t>Lanka Mahesh</a:t>
            </a:r>
            <a:r>
              <a:rPr lang="en-US" sz="3600" b="1" u="sng" baseline="30000" dirty="0" smtClean="0">
                <a:solidFill>
                  <a:schemeClr val="tx1"/>
                </a:solidFill>
                <a:latin typeface="Garamond" pitchFamily="18" charset="0"/>
              </a:rPr>
              <a:t>+</a:t>
            </a:r>
            <a:r>
              <a:rPr lang="en-US" sz="3600" b="1" dirty="0" smtClean="0">
                <a:solidFill>
                  <a:schemeClr val="tx1"/>
                </a:solidFill>
                <a:latin typeface="Garamond" pitchFamily="18" charset="0"/>
              </a:rPr>
              <a:t>  Narayan </a:t>
            </a:r>
            <a:r>
              <a:rPr lang="en-US" sz="3600" b="1" dirty="0" err="1" smtClean="0">
                <a:solidFill>
                  <a:schemeClr val="tx1"/>
                </a:solidFill>
                <a:latin typeface="Garamond" pitchFamily="18" charset="0"/>
              </a:rPr>
              <a:t>Venkataraman</a:t>
            </a:r>
            <a:r>
              <a:rPr lang="en-US" sz="3600" b="1" baseline="30000" dirty="0">
                <a:solidFill>
                  <a:schemeClr val="tx1"/>
                </a:solidFill>
                <a:latin typeface="Garamond" pitchFamily="18" charset="0"/>
              </a:rPr>
              <a:t> *</a:t>
            </a:r>
            <a:r>
              <a:rPr lang="en-US" sz="3600" b="1" dirty="0" smtClean="0">
                <a:solidFill>
                  <a:schemeClr val="tx1"/>
                </a:solidFill>
                <a:latin typeface="Garamond" pitchFamily="18" charset="0"/>
              </a:rPr>
              <a:t>  </a:t>
            </a:r>
            <a:r>
              <a:rPr lang="en-US" sz="3600" b="1" dirty="0" err="1" smtClean="0">
                <a:solidFill>
                  <a:schemeClr val="tx1"/>
                </a:solidFill>
                <a:latin typeface="Garamond" pitchFamily="18" charset="0"/>
              </a:rPr>
              <a:t>Sagrika</a:t>
            </a:r>
            <a:r>
              <a:rPr lang="en-US" sz="3600" b="1" dirty="0" smtClean="0">
                <a:solidFill>
                  <a:schemeClr val="tx1"/>
                </a:solidFill>
                <a:latin typeface="Garamond" pitchFamily="18" charset="0"/>
              </a:rPr>
              <a:t> Shukla</a:t>
            </a:r>
            <a:r>
              <a:rPr lang="en-US" sz="3600" b="1" baseline="30000" dirty="0" smtClean="0">
                <a:solidFill>
                  <a:schemeClr val="tx1"/>
                </a:solidFill>
                <a:latin typeface="Garamond" pitchFamily="18" charset="0"/>
              </a:rPr>
              <a:t>+</a:t>
            </a:r>
            <a:r>
              <a:rPr lang="en-US" sz="3600" b="1" dirty="0" smtClean="0">
                <a:solidFill>
                  <a:schemeClr val="tx1"/>
                </a:solidFill>
                <a:latin typeface="Garamond" pitchFamily="18" charset="0"/>
              </a:rPr>
              <a:t/>
            </a:r>
            <a:br>
              <a:rPr lang="en-US" sz="3600" b="1" dirty="0" smtClean="0">
                <a:solidFill>
                  <a:schemeClr val="tx1"/>
                </a:solidFill>
                <a:latin typeface="Garamond" pitchFamily="18" charset="0"/>
              </a:rPr>
            </a:br>
            <a:r>
              <a:rPr lang="en-US" sz="2800" b="1" baseline="30000" dirty="0" smtClean="0">
                <a:solidFill>
                  <a:schemeClr val="tx1"/>
                </a:solidFill>
                <a:latin typeface="Garamond" pitchFamily="18" charset="0"/>
              </a:rPr>
              <a:t>+</a:t>
            </a:r>
            <a:r>
              <a:rPr lang="en-US" sz="2800" b="1" i="1" dirty="0" smtClean="0">
                <a:solidFill>
                  <a:schemeClr val="tx1"/>
                </a:solidFill>
                <a:latin typeface="Garamond" pitchFamily="18" charset="0"/>
              </a:rPr>
              <a:t>Private Practice, New Delhi, </a:t>
            </a:r>
            <a:r>
              <a:rPr lang="en-US" sz="2800" b="1" i="1" dirty="0" smtClean="0">
                <a:solidFill>
                  <a:schemeClr val="tx1"/>
                </a:solidFill>
                <a:latin typeface="Garamond" pitchFamily="18" charset="0"/>
              </a:rPr>
              <a:t>India, * </a:t>
            </a:r>
            <a:r>
              <a:rPr lang="en-US" sz="2800" b="1" i="1" dirty="0" smtClean="0">
                <a:solidFill>
                  <a:schemeClr val="tx1"/>
                </a:solidFill>
                <a:latin typeface="Garamond" pitchFamily="18" charset="0"/>
              </a:rPr>
              <a:t>Private Practice, Bangalore, India</a:t>
            </a:r>
            <a:r>
              <a:rPr lang="en-US" sz="3600" b="1" i="1" dirty="0" smtClean="0">
                <a:solidFill>
                  <a:schemeClr val="tx1"/>
                </a:solidFill>
                <a:latin typeface="Garamond" pitchFamily="18" charset="0"/>
              </a:rPr>
              <a:t/>
            </a:r>
            <a:br>
              <a:rPr lang="en-US" sz="3600" b="1" i="1" dirty="0" smtClean="0">
                <a:solidFill>
                  <a:schemeClr val="tx1"/>
                </a:solidFill>
                <a:latin typeface="Garamond" pitchFamily="18" charset="0"/>
              </a:rPr>
            </a:br>
            <a:r>
              <a:rPr lang="en-US" sz="3600" b="1" i="1" dirty="0" smtClean="0">
                <a:solidFill>
                  <a:schemeClr val="tx1"/>
                </a:solidFill>
                <a:latin typeface="Garamond" pitchFamily="18" charset="0"/>
              </a:rPr>
              <a:t/>
            </a:r>
            <a:br>
              <a:rPr lang="en-US" sz="3600" b="1" i="1" dirty="0" smtClean="0">
                <a:solidFill>
                  <a:schemeClr val="tx1"/>
                </a:solidFill>
                <a:latin typeface="Garamond" pitchFamily="18" charset="0"/>
              </a:rPr>
            </a:br>
            <a:endParaRPr lang="en-US" sz="3600" b="1" i="1" dirty="0" smtClean="0">
              <a:solidFill>
                <a:schemeClr val="tx1"/>
              </a:solidFill>
              <a:latin typeface="Garamond" pitchFamily="18" charset="0"/>
            </a:endParaRPr>
          </a:p>
        </p:txBody>
      </p:sp>
      <p:sp>
        <p:nvSpPr>
          <p:cNvPr id="2051" name="Text Box 3"/>
          <p:cNvSpPr txBox="1">
            <a:spLocks noChangeArrowheads="1"/>
          </p:cNvSpPr>
          <p:nvPr/>
        </p:nvSpPr>
        <p:spPr bwMode="auto">
          <a:xfrm>
            <a:off x="663575" y="3149938"/>
            <a:ext cx="8624804" cy="5368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964" tIns="28982" rIns="57964" bIns="28982"/>
          <a:lstStyle>
            <a:lvl1pPr>
              <a:defRPr>
                <a:solidFill>
                  <a:schemeClr val="tx1"/>
                </a:solidFill>
                <a:latin typeface="Times New Roman" pitchFamily="18" charset="0"/>
                <a:ea typeface="MS PGothic" pitchFamily="34" charset="-128"/>
              </a:defRPr>
            </a:lvl1pPr>
            <a:lvl2pPr marL="742950" indent="-285750">
              <a:defRPr>
                <a:solidFill>
                  <a:schemeClr val="tx1"/>
                </a:solidFill>
                <a:latin typeface="Times New Roman" pitchFamily="18" charset="0"/>
                <a:ea typeface="MS PGothic" pitchFamily="34" charset="-128"/>
              </a:defRPr>
            </a:lvl2pPr>
            <a:lvl3pPr marL="1143000" indent="-228600">
              <a:defRPr>
                <a:solidFill>
                  <a:schemeClr val="tx1"/>
                </a:solidFill>
                <a:latin typeface="Times New Roman" pitchFamily="18" charset="0"/>
                <a:ea typeface="MS PGothic" pitchFamily="34" charset="-128"/>
              </a:defRPr>
            </a:lvl3pPr>
            <a:lvl4pPr marL="1600200" indent="-228600">
              <a:defRPr>
                <a:solidFill>
                  <a:schemeClr val="tx1"/>
                </a:solidFill>
                <a:latin typeface="Times New Roman" pitchFamily="18" charset="0"/>
                <a:ea typeface="MS PGothic" pitchFamily="34" charset="-128"/>
              </a:defRPr>
            </a:lvl4pPr>
            <a:lvl5pPr marL="2057400" indent="-228600">
              <a:defRPr>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a:solidFill>
                  <a:schemeClr val="tx1"/>
                </a:solidFill>
                <a:latin typeface="Times New Roman" pitchFamily="18" charset="0"/>
                <a:ea typeface="MS PGothic" pitchFamily="34" charset="-128"/>
              </a:defRPr>
            </a:lvl9pPr>
          </a:lstStyle>
          <a:p>
            <a:pPr algn="ctr"/>
            <a:r>
              <a:rPr lang="en-US" altLang="en-US" sz="3800" b="1" dirty="0">
                <a:solidFill>
                  <a:srgbClr val="0000FF"/>
                </a:solidFill>
                <a:latin typeface="Garamond" pitchFamily="18" charset="0"/>
              </a:rPr>
              <a:t>Background</a:t>
            </a:r>
            <a:endParaRPr lang="en-US" altLang="en-US" sz="900" b="1" dirty="0">
              <a:solidFill>
                <a:schemeClr val="bg2"/>
              </a:solidFill>
              <a:latin typeface="Garamond" pitchFamily="18" charset="0"/>
            </a:endParaRPr>
          </a:p>
          <a:p>
            <a:pPr algn="just"/>
            <a:r>
              <a:rPr lang="en-US" altLang="en-US" sz="2100" b="1" dirty="0" smtClean="0">
                <a:latin typeface="Calibri" pitchFamily="34" charset="0"/>
              </a:rPr>
              <a:t>For successful osseointegration and maximum bone implant contact, good quality and volume of bone is necessary, which can be studied by taking histological sections. When histological examination is not possible, digital testing or radiography is used for testing implant stability. Various methods have been developed to assess primary and secondary stability, such as electronically controlled mechanical tapping devices (MTD), electronic and magnetic resonance frequency analysis devices (RFAD), cutting torque resistance analysis, reverse torque test, modal analysis, percussion test, impact hammer test, and pulsed oscillation waveform. RAF and MTD (Periotest) are the two most widely used methods to check implant stability. Measuring Periotest values (PTV) has been one of the methods of determining implant stability and by default a measure of Bone-implant-Contact (BIC). </a:t>
            </a:r>
            <a:endParaRPr lang="en-US" altLang="en-US" sz="2100" b="1" dirty="0">
              <a:latin typeface="Calibri" pitchFamily="34" charset="0"/>
            </a:endParaRPr>
          </a:p>
        </p:txBody>
      </p:sp>
      <p:sp>
        <p:nvSpPr>
          <p:cNvPr id="2053" name="Line 511"/>
          <p:cNvSpPr>
            <a:spLocks noChangeShapeType="1"/>
          </p:cNvSpPr>
          <p:nvPr/>
        </p:nvSpPr>
        <p:spPr bwMode="auto">
          <a:xfrm>
            <a:off x="1023938" y="2781134"/>
            <a:ext cx="34528125" cy="0"/>
          </a:xfrm>
          <a:prstGeom prst="line">
            <a:avLst/>
          </a:prstGeom>
          <a:noFill/>
          <a:ln w="76200">
            <a:solidFill>
              <a:schemeClr val="bg2"/>
            </a:solidFill>
            <a:round/>
            <a:headEnd/>
            <a:tailEnd/>
          </a:ln>
          <a:effectLst>
            <a:outerShdw blurRad="63500" dist="38099" dir="2700000" algn="ctr" rotWithShape="0">
              <a:srgbClr val="B2B2B2">
                <a:alpha val="74997"/>
              </a:srgbClr>
            </a:outerShdw>
          </a:effectLst>
          <a:extLst/>
        </p:spPr>
        <p:txBody>
          <a:bodyPr wrap="none" lIns="57964" tIns="28982" rIns="57964" bIns="28982" anchor="ctr"/>
          <a:lstStyle/>
          <a:p>
            <a:pPr>
              <a:defRPr/>
            </a:pPr>
            <a:endParaRPr lang="en-US">
              <a:latin typeface="Times New Roman" charset="0"/>
              <a:ea typeface="MS PGothic" charset="0"/>
              <a:cs typeface="MS PGothic" charset="0"/>
            </a:endParaRPr>
          </a:p>
        </p:txBody>
      </p:sp>
      <p:sp>
        <p:nvSpPr>
          <p:cNvPr id="2" name="Text Box 6908"/>
          <p:cNvSpPr txBox="1">
            <a:spLocks noChangeArrowheads="1"/>
          </p:cNvSpPr>
          <p:nvPr/>
        </p:nvSpPr>
        <p:spPr bwMode="auto">
          <a:xfrm>
            <a:off x="663575" y="8255306"/>
            <a:ext cx="8624804" cy="4732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964" tIns="28982" rIns="57964" bIns="28982"/>
          <a:lstStyle>
            <a:lvl1pPr>
              <a:defRPr>
                <a:solidFill>
                  <a:schemeClr val="tx1"/>
                </a:solidFill>
                <a:latin typeface="Times New Roman" pitchFamily="18" charset="0"/>
                <a:ea typeface="MS PGothic" pitchFamily="34" charset="-128"/>
              </a:defRPr>
            </a:lvl1pPr>
            <a:lvl2pPr marL="742950" indent="-285750">
              <a:defRPr>
                <a:solidFill>
                  <a:schemeClr val="tx1"/>
                </a:solidFill>
                <a:latin typeface="Times New Roman" pitchFamily="18" charset="0"/>
                <a:ea typeface="MS PGothic" pitchFamily="34" charset="-128"/>
              </a:defRPr>
            </a:lvl2pPr>
            <a:lvl3pPr marL="1143000" indent="-228600">
              <a:defRPr>
                <a:solidFill>
                  <a:schemeClr val="tx1"/>
                </a:solidFill>
                <a:latin typeface="Times New Roman" pitchFamily="18" charset="0"/>
                <a:ea typeface="MS PGothic" pitchFamily="34" charset="-128"/>
              </a:defRPr>
            </a:lvl3pPr>
            <a:lvl4pPr marL="1600200" indent="-228600">
              <a:defRPr>
                <a:solidFill>
                  <a:schemeClr val="tx1"/>
                </a:solidFill>
                <a:latin typeface="Times New Roman" pitchFamily="18" charset="0"/>
                <a:ea typeface="MS PGothic" pitchFamily="34" charset="-128"/>
              </a:defRPr>
            </a:lvl4pPr>
            <a:lvl5pPr marL="2057400" indent="-228600">
              <a:defRPr>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a:solidFill>
                  <a:schemeClr val="tx1"/>
                </a:solidFill>
                <a:latin typeface="Times New Roman" pitchFamily="18" charset="0"/>
                <a:ea typeface="MS PGothic" pitchFamily="34" charset="-128"/>
              </a:defRPr>
            </a:lvl9pPr>
          </a:lstStyle>
          <a:p>
            <a:pPr algn="ctr"/>
            <a:r>
              <a:rPr lang="en-US" altLang="en-US" sz="3800" b="1" dirty="0">
                <a:solidFill>
                  <a:srgbClr val="0000FF"/>
                </a:solidFill>
                <a:latin typeface="Garamond" pitchFamily="18" charset="0"/>
              </a:rPr>
              <a:t>Materials &amp; Methods</a:t>
            </a:r>
            <a:endParaRPr lang="en-US" altLang="en-US" sz="900" b="1" dirty="0">
              <a:solidFill>
                <a:srgbClr val="0000FF"/>
              </a:solidFill>
              <a:latin typeface="Garamond" pitchFamily="18" charset="0"/>
            </a:endParaRPr>
          </a:p>
          <a:p>
            <a:pPr algn="just"/>
            <a:r>
              <a:rPr lang="en-US" altLang="en-US" sz="2100" b="1" dirty="0" smtClean="0">
                <a:latin typeface="Calibri" pitchFamily="34" charset="0"/>
              </a:rPr>
              <a:t>Patients selected for this study were healthy, without any medical condition. Patients were divided into 2 groups. Group A (control group) consisted of 22 patients with naturally healed sockets, where 26 Bio-Horizons internal implants were placed and PTV was recorded. Group B (test group) consisted of 22 patients where CPS Putty (NovaBone Dental Putty, Alachua, FL) was placed for socket augmentation in single extraction sockets. Six months after grafting, 22 Bio-Horizons internal Implants were placed and PTV measured.</a:t>
            </a:r>
          </a:p>
          <a:p>
            <a:pPr algn="just"/>
            <a:endParaRPr lang="en-US" altLang="en-US" sz="2100" b="1" dirty="0" smtClean="0">
              <a:latin typeface="Calibri" pitchFamily="34" charset="0"/>
            </a:endParaRPr>
          </a:p>
          <a:p>
            <a:pPr algn="just"/>
            <a:r>
              <a:rPr lang="en-US" altLang="en-US" sz="2100" b="1" dirty="0" smtClean="0">
                <a:latin typeface="Calibri" pitchFamily="34" charset="0"/>
              </a:rPr>
              <a:t>Exclusion criteria: history of osteoporosis, history of bisphosphonate treatment or chronic steroid treatment and other conditions that may affect bone healing or bone quality.</a:t>
            </a:r>
          </a:p>
          <a:p>
            <a:pPr algn="just"/>
            <a:endParaRPr lang="en-US" altLang="en-US" b="1" dirty="0">
              <a:latin typeface="Calibri" pitchFamily="34" charset="0"/>
            </a:endParaRPr>
          </a:p>
          <a:p>
            <a:pPr algn="just"/>
            <a:endParaRPr lang="en-US" altLang="en-US" b="1" dirty="0" smtClean="0">
              <a:latin typeface="Calibri" pitchFamily="34" charset="0"/>
            </a:endParaRPr>
          </a:p>
          <a:p>
            <a:pPr algn="just"/>
            <a:endParaRPr lang="en-US" altLang="en-US" b="1" dirty="0">
              <a:latin typeface="Calibri" pitchFamily="34" charset="0"/>
            </a:endParaRPr>
          </a:p>
        </p:txBody>
      </p:sp>
      <p:sp>
        <p:nvSpPr>
          <p:cNvPr id="2054" name="Text Box 3"/>
          <p:cNvSpPr txBox="1">
            <a:spLocks noChangeArrowheads="1"/>
          </p:cNvSpPr>
          <p:nvPr/>
        </p:nvSpPr>
        <p:spPr bwMode="auto">
          <a:xfrm>
            <a:off x="747712" y="13395745"/>
            <a:ext cx="8456529" cy="395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964" tIns="28982" rIns="57964" bIns="28982"/>
          <a:lstStyle>
            <a:lvl1pPr>
              <a:defRPr>
                <a:solidFill>
                  <a:schemeClr val="tx1"/>
                </a:solidFill>
                <a:latin typeface="Times New Roman" pitchFamily="18" charset="0"/>
                <a:ea typeface="MS PGothic" pitchFamily="34" charset="-128"/>
              </a:defRPr>
            </a:lvl1pPr>
            <a:lvl2pPr marL="742950" indent="-285750">
              <a:defRPr>
                <a:solidFill>
                  <a:schemeClr val="tx1"/>
                </a:solidFill>
                <a:latin typeface="Times New Roman" pitchFamily="18" charset="0"/>
                <a:ea typeface="MS PGothic" pitchFamily="34" charset="-128"/>
              </a:defRPr>
            </a:lvl2pPr>
            <a:lvl3pPr marL="1143000" indent="-228600">
              <a:defRPr>
                <a:solidFill>
                  <a:schemeClr val="tx1"/>
                </a:solidFill>
                <a:latin typeface="Times New Roman" pitchFamily="18" charset="0"/>
                <a:ea typeface="MS PGothic" pitchFamily="34" charset="-128"/>
              </a:defRPr>
            </a:lvl3pPr>
            <a:lvl4pPr marL="1600200" indent="-228600">
              <a:defRPr>
                <a:solidFill>
                  <a:schemeClr val="tx1"/>
                </a:solidFill>
                <a:latin typeface="Times New Roman" pitchFamily="18" charset="0"/>
                <a:ea typeface="MS PGothic" pitchFamily="34" charset="-128"/>
              </a:defRPr>
            </a:lvl4pPr>
            <a:lvl5pPr marL="2057400" indent="-228600">
              <a:defRPr>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a:solidFill>
                  <a:schemeClr val="tx1"/>
                </a:solidFill>
                <a:latin typeface="Times New Roman" pitchFamily="18" charset="0"/>
                <a:ea typeface="MS PGothic" pitchFamily="34" charset="-128"/>
              </a:defRPr>
            </a:lvl9pPr>
          </a:lstStyle>
          <a:p>
            <a:pPr algn="ctr"/>
            <a:r>
              <a:rPr lang="en-US" altLang="en-US" sz="3800" b="1" dirty="0" smtClean="0">
                <a:solidFill>
                  <a:srgbClr val="0000FF"/>
                </a:solidFill>
                <a:latin typeface="Garamond" pitchFamily="18" charset="0"/>
              </a:rPr>
              <a:t>Statistical Methods</a:t>
            </a:r>
            <a:endParaRPr lang="en-US" altLang="en-US" sz="3800" b="1" dirty="0">
              <a:solidFill>
                <a:srgbClr val="0000FF"/>
              </a:solidFill>
              <a:latin typeface="Garamond" pitchFamily="18" charset="0"/>
            </a:endParaRPr>
          </a:p>
          <a:p>
            <a:pPr algn="just"/>
            <a:r>
              <a:rPr lang="en-US" altLang="en-US" sz="2100" b="1" dirty="0" smtClean="0">
                <a:latin typeface="Calibri" pitchFamily="34" charset="0"/>
              </a:rPr>
              <a:t>Descriptive statistical analysis was used to present the data. Results on numerical measurements are presented on Mean  SD (Min-Max) and results on categorical measurements are presented as percentages(%). 0.5 was set as the level of significance. A student t-test (two tailed, independent) was used to assess the significance of study parameters on continuous scale between two groups (inter-group analysis) on metric parameters. Leven1s test for homogeneity of variance has been performed to assess the homogeneity of variance.   The Statistical software SPSS 15.0 and R environment ver.2.11.1 were used for the analysis of the data</a:t>
            </a:r>
            <a:endParaRPr lang="en-US" altLang="en-US" sz="2100" b="1" dirty="0">
              <a:latin typeface="Calibri" pitchFamily="34" charset="0"/>
            </a:endParaRPr>
          </a:p>
        </p:txBody>
      </p:sp>
      <p:sp>
        <p:nvSpPr>
          <p:cNvPr id="2056" name="Text Box 3"/>
          <p:cNvSpPr txBox="1">
            <a:spLocks noChangeArrowheads="1"/>
          </p:cNvSpPr>
          <p:nvPr/>
        </p:nvSpPr>
        <p:spPr bwMode="auto">
          <a:xfrm>
            <a:off x="27953884" y="11176853"/>
            <a:ext cx="7900221" cy="2366397"/>
          </a:xfrm>
          <a:prstGeom prst="rect">
            <a:avLst/>
          </a:prstGeom>
          <a:noFill/>
          <a:ln w="9525">
            <a:noFill/>
            <a:miter lim="800000"/>
            <a:headEnd/>
            <a:tailEnd/>
          </a:ln>
        </p:spPr>
        <p:txBody>
          <a:bodyPr lIns="57964" tIns="28982" rIns="57964" bIns="28982"/>
          <a:lstStyle/>
          <a:p>
            <a:pPr algn="ctr">
              <a:defRPr/>
            </a:pPr>
            <a:r>
              <a:rPr lang="en-US" altLang="en-US" sz="3800" b="1" dirty="0" smtClean="0">
                <a:solidFill>
                  <a:srgbClr val="0000FF"/>
                </a:solidFill>
                <a:latin typeface="Garamond" pitchFamily="18" charset="0"/>
              </a:rPr>
              <a:t>Conclusion</a:t>
            </a:r>
            <a:endParaRPr lang="en-US" altLang="en-US" sz="3800" b="1" dirty="0">
              <a:solidFill>
                <a:srgbClr val="0000FF"/>
              </a:solidFill>
              <a:latin typeface="Garamond" pitchFamily="18" charset="0"/>
            </a:endParaRPr>
          </a:p>
          <a:p>
            <a:pPr algn="just">
              <a:defRPr/>
            </a:pPr>
            <a:r>
              <a:rPr lang="en-US" altLang="en-US" sz="2100" b="1" dirty="0">
                <a:latin typeface="Calibri" pitchFamily="34" charset="0"/>
              </a:rPr>
              <a:t>Socket grafting is an accepted method of maintaining bone volume for optimal implant placement. A serendipitous side effect of socket grafting with materials like CPS Putty seems to be the improvement in quality of the regenerated bone. This finding raises the possibility of bio-modification of already healed sites where bone quality is too poor for predictable and successful implant placement, by creating an artificial socket and grafting with CPS putty and re-entering to place the implant. </a:t>
            </a:r>
            <a:endParaRPr lang="en-US" altLang="en-US" sz="2100" b="1" dirty="0">
              <a:latin typeface="Calibri" pitchFamily="34" charset="0"/>
            </a:endParaRPr>
          </a:p>
        </p:txBody>
      </p:sp>
      <p:sp>
        <p:nvSpPr>
          <p:cNvPr id="20" name="Text Box 6908"/>
          <p:cNvSpPr txBox="1">
            <a:spLocks noChangeArrowheads="1"/>
          </p:cNvSpPr>
          <p:nvPr/>
        </p:nvSpPr>
        <p:spPr bwMode="auto">
          <a:xfrm>
            <a:off x="27891463" y="14752637"/>
            <a:ext cx="7962642" cy="2669090"/>
          </a:xfrm>
          <a:prstGeom prst="rect">
            <a:avLst/>
          </a:prstGeom>
          <a:noFill/>
          <a:ln>
            <a:noFill/>
          </a:ln>
          <a:extLst/>
        </p:spPr>
        <p:txBody>
          <a:bodyPr lIns="57964" tIns="28982" rIns="57964" bIns="28982"/>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a:defRPr/>
            </a:pPr>
            <a:r>
              <a:rPr lang="en-US" altLang="en-US" sz="3800" b="1" dirty="0" smtClean="0">
                <a:solidFill>
                  <a:srgbClr val="0000FF"/>
                </a:solidFill>
                <a:latin typeface="Garamond" pitchFamily="18" charset="0"/>
              </a:rPr>
              <a:t>References</a:t>
            </a:r>
            <a:endParaRPr lang="en-US" sz="3800" b="1" dirty="0" smtClean="0">
              <a:latin typeface="Garamond" pitchFamily="18" charset="0"/>
              <a:ea typeface="+mn-ea"/>
            </a:endParaRPr>
          </a:p>
          <a:p>
            <a:pPr marL="342900" indent="-342900" algn="just">
              <a:buFont typeface="+mj-lt"/>
              <a:buAutoNum type="arabicPeriod"/>
            </a:pPr>
            <a:r>
              <a:rPr lang="en-US" sz="1400" dirty="0" smtClean="0"/>
              <a:t>Oh </a:t>
            </a:r>
            <a:r>
              <a:rPr lang="en-US" sz="1400" dirty="0"/>
              <a:t>TJ, Yoon J, </a:t>
            </a:r>
            <a:r>
              <a:rPr lang="en-US" sz="1400" dirty="0" err="1"/>
              <a:t>Meraw</a:t>
            </a:r>
            <a:r>
              <a:rPr lang="en-US" sz="1400" dirty="0"/>
              <a:t> SJ, </a:t>
            </a:r>
            <a:r>
              <a:rPr lang="en-US" sz="1400" dirty="0" err="1"/>
              <a:t>Giannobile</a:t>
            </a:r>
            <a:r>
              <a:rPr lang="en-US" sz="1400" dirty="0"/>
              <a:t> WV, Wang HL, Healing and osseointegration of submerged </a:t>
            </a:r>
            <a:r>
              <a:rPr lang="en-US" sz="1400" dirty="0" err="1"/>
              <a:t>microtextured</a:t>
            </a:r>
            <a:r>
              <a:rPr lang="en-US" sz="1400" dirty="0"/>
              <a:t> oral implants. </a:t>
            </a:r>
            <a:r>
              <a:rPr lang="en-US" sz="1400" dirty="0" err="1"/>
              <a:t>Clin</a:t>
            </a:r>
            <a:r>
              <a:rPr lang="en-US" sz="1400" dirty="0"/>
              <a:t> Oral Implants Res. 2003 Oct;14(5):643-50.</a:t>
            </a:r>
          </a:p>
          <a:p>
            <a:pPr marL="342900" indent="-342900" algn="just">
              <a:buFont typeface="+mj-lt"/>
              <a:buAutoNum type="arabicPeriod"/>
            </a:pPr>
            <a:r>
              <a:rPr lang="en-US" sz="1400" dirty="0" smtClean="0"/>
              <a:t> </a:t>
            </a:r>
            <a:r>
              <a:rPr lang="en-US" sz="1400" dirty="0" err="1"/>
              <a:t>Froum</a:t>
            </a:r>
            <a:r>
              <a:rPr lang="en-US" sz="1400" dirty="0"/>
              <a:t> SJ, Simon H, Sang-</a:t>
            </a:r>
            <a:r>
              <a:rPr lang="en-US" sz="1400" dirty="0" err="1"/>
              <a:t>Choon</a:t>
            </a:r>
            <a:r>
              <a:rPr lang="en-US" sz="1400" dirty="0"/>
              <a:t> </a:t>
            </a:r>
            <a:r>
              <a:rPr lang="en-US" sz="1400" dirty="0" err="1"/>
              <a:t>Cho,Elian</a:t>
            </a:r>
            <a:r>
              <a:rPr lang="en-US" sz="1400" dirty="0"/>
              <a:t> N, Rohrer MD, Tarnow</a:t>
            </a:r>
            <a:r>
              <a:rPr lang="en-US" sz="1400" b="1" dirty="0"/>
              <a:t> </a:t>
            </a:r>
            <a:r>
              <a:rPr lang="en-US" sz="1400" dirty="0"/>
              <a:t>DP. Histologic Evaluation of Bone-Implant Contact of Immediately Loaded Transitional Implants After 6 to 27 months – </a:t>
            </a:r>
            <a:r>
              <a:rPr lang="en-US" sz="1400" dirty="0" err="1"/>
              <a:t>Int</a:t>
            </a:r>
            <a:r>
              <a:rPr lang="en-US" sz="1400" dirty="0"/>
              <a:t> J </a:t>
            </a:r>
            <a:r>
              <a:rPr lang="en-US" sz="1400" dirty="0" err="1"/>
              <a:t>Orla</a:t>
            </a:r>
            <a:r>
              <a:rPr lang="en-US" sz="1400" dirty="0"/>
              <a:t> </a:t>
            </a:r>
            <a:r>
              <a:rPr lang="en-US" sz="1400" dirty="0" err="1"/>
              <a:t>Maxillofac</a:t>
            </a:r>
            <a:r>
              <a:rPr lang="en-US" sz="1400" dirty="0"/>
              <a:t> Implants 2005; 20:54-60 </a:t>
            </a:r>
          </a:p>
          <a:p>
            <a:pPr marL="342900" indent="-342900" algn="just">
              <a:buFont typeface="+mj-lt"/>
              <a:buAutoNum type="arabicPeriod"/>
            </a:pPr>
            <a:r>
              <a:rPr lang="en-US" sz="1400" dirty="0" smtClean="0"/>
              <a:t> </a:t>
            </a:r>
            <a:r>
              <a:rPr lang="en-US" sz="1400" dirty="0" err="1"/>
              <a:t>Aparicio</a:t>
            </a:r>
            <a:r>
              <a:rPr lang="en-US" sz="1400" dirty="0"/>
              <a:t> C. The use of the </a:t>
            </a:r>
            <a:r>
              <a:rPr lang="en-US" sz="1400" dirty="0" err="1"/>
              <a:t>periotest</a:t>
            </a:r>
            <a:r>
              <a:rPr lang="en-US" sz="1400" dirty="0"/>
              <a:t> values as the initial criteria of an implant: 8 – year report. </a:t>
            </a:r>
            <a:r>
              <a:rPr lang="en-US" sz="1400" dirty="0" err="1"/>
              <a:t>Int</a:t>
            </a:r>
            <a:r>
              <a:rPr lang="en-US" sz="1400" dirty="0"/>
              <a:t> j periodontal rest dent 1997;17:151-161</a:t>
            </a:r>
          </a:p>
          <a:p>
            <a:pPr marL="342900" indent="-342900" algn="just">
              <a:buFont typeface="+mj-lt"/>
              <a:buAutoNum type="arabicPeriod"/>
            </a:pPr>
            <a:r>
              <a:rPr lang="en-US" sz="1400" dirty="0" smtClean="0"/>
              <a:t>Olive</a:t>
            </a:r>
            <a:r>
              <a:rPr lang="en-US" sz="1400" dirty="0"/>
              <a:t>´ J, </a:t>
            </a:r>
            <a:r>
              <a:rPr lang="en-US" sz="1400" dirty="0" err="1"/>
              <a:t>Aparicio</a:t>
            </a:r>
            <a:r>
              <a:rPr lang="en-US" sz="1400" dirty="0"/>
              <a:t> C. Periotest method as a measure of osseointegrated oral implant stability. </a:t>
            </a:r>
            <a:r>
              <a:rPr lang="en-US" sz="1400" dirty="0" err="1"/>
              <a:t>Int</a:t>
            </a:r>
            <a:r>
              <a:rPr lang="en-US" sz="1400" dirty="0"/>
              <a:t> J Oral </a:t>
            </a:r>
            <a:r>
              <a:rPr lang="en-US" sz="1400" dirty="0" err="1"/>
              <a:t>Maxillofac</a:t>
            </a:r>
            <a:r>
              <a:rPr lang="en-US" sz="1400" dirty="0"/>
              <a:t> Implants 1990;5:390-400</a:t>
            </a:r>
            <a:r>
              <a:rPr lang="en-US" sz="1400" dirty="0" smtClean="0"/>
              <a:t>.</a:t>
            </a:r>
          </a:p>
          <a:p>
            <a:pPr algn="just"/>
            <a:endParaRPr lang="en-US" sz="1300" dirty="0" smtClean="0">
              <a:latin typeface="Calibri" pitchFamily="34" charset="0"/>
              <a:ea typeface="MS PGothic" charset="0"/>
              <a:cs typeface="MS PGothic" charset="0"/>
            </a:endParaRPr>
          </a:p>
          <a:p>
            <a:pPr marL="342900" indent="-342900" algn="just">
              <a:buFont typeface="+mj-lt"/>
              <a:buAutoNum type="arabicPeriod"/>
              <a:defRPr/>
            </a:pPr>
            <a:endParaRPr lang="en-US" sz="1300" dirty="0">
              <a:latin typeface="Calibri" pitchFamily="34" charset="0"/>
              <a:ea typeface="+mn-ea"/>
              <a:cs typeface="Calibri" pitchFamily="34" charset="0"/>
            </a:endParaRPr>
          </a:p>
        </p:txBody>
      </p:sp>
      <p:sp>
        <p:nvSpPr>
          <p:cNvPr id="2057" name="TextBox 31"/>
          <p:cNvSpPr txBox="1">
            <a:spLocks noChangeArrowheads="1"/>
          </p:cNvSpPr>
          <p:nvPr/>
        </p:nvSpPr>
        <p:spPr bwMode="auto">
          <a:xfrm>
            <a:off x="27999748" y="3158135"/>
            <a:ext cx="7854357" cy="7463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6188" tIns="38093" rIns="76188" bIns="38093">
            <a:spAutoFit/>
          </a:bodyPr>
          <a:lstStyle>
            <a:lvl1pPr>
              <a:defRPr>
                <a:solidFill>
                  <a:schemeClr val="tx1"/>
                </a:solidFill>
                <a:latin typeface="Times New Roman" pitchFamily="18" charset="0"/>
                <a:ea typeface="MS PGothic" pitchFamily="34" charset="-128"/>
              </a:defRPr>
            </a:lvl1pPr>
            <a:lvl2pPr marL="742950" indent="-285750">
              <a:defRPr>
                <a:solidFill>
                  <a:schemeClr val="tx1"/>
                </a:solidFill>
                <a:latin typeface="Times New Roman" pitchFamily="18" charset="0"/>
                <a:ea typeface="MS PGothic" pitchFamily="34" charset="-128"/>
              </a:defRPr>
            </a:lvl2pPr>
            <a:lvl3pPr marL="1143000" indent="-228600">
              <a:defRPr>
                <a:solidFill>
                  <a:schemeClr val="tx1"/>
                </a:solidFill>
                <a:latin typeface="Times New Roman" pitchFamily="18" charset="0"/>
                <a:ea typeface="MS PGothic" pitchFamily="34" charset="-128"/>
              </a:defRPr>
            </a:lvl3pPr>
            <a:lvl4pPr marL="1600200" indent="-228600">
              <a:defRPr>
                <a:solidFill>
                  <a:schemeClr val="tx1"/>
                </a:solidFill>
                <a:latin typeface="Times New Roman" pitchFamily="18" charset="0"/>
                <a:ea typeface="MS PGothic" pitchFamily="34" charset="-128"/>
              </a:defRPr>
            </a:lvl4pPr>
            <a:lvl5pPr marL="2057400" indent="-228600">
              <a:defRPr>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a:solidFill>
                  <a:schemeClr val="tx1"/>
                </a:solidFill>
                <a:latin typeface="Times New Roman" pitchFamily="18" charset="0"/>
                <a:ea typeface="MS PGothic" pitchFamily="34" charset="-128"/>
              </a:defRPr>
            </a:lvl9pPr>
          </a:lstStyle>
          <a:p>
            <a:pPr algn="ctr"/>
            <a:r>
              <a:rPr lang="en-US" altLang="en-US" sz="3800" b="1" dirty="0">
                <a:solidFill>
                  <a:srgbClr val="0000FF"/>
                </a:solidFill>
                <a:latin typeface="Garamond" pitchFamily="18" charset="0"/>
              </a:rPr>
              <a:t>Discussion</a:t>
            </a:r>
            <a:endParaRPr lang="en-US" altLang="en-US" b="1" dirty="0">
              <a:latin typeface="Calibri" pitchFamily="34" charset="0"/>
            </a:endParaRPr>
          </a:p>
          <a:p>
            <a:pPr algn="just"/>
            <a:r>
              <a:rPr lang="en-US" altLang="en-US" sz="2100" b="1" dirty="0" smtClean="0">
                <a:latin typeface="Calibri" pitchFamily="34" charset="0"/>
              </a:rPr>
              <a:t>PTV has been one of the methods of determining implant stability and by default a measure of BIC. </a:t>
            </a:r>
            <a:r>
              <a:rPr lang="en-US" altLang="en-US" sz="2100" b="1" dirty="0" err="1" smtClean="0">
                <a:latin typeface="Calibri" pitchFamily="34" charset="0"/>
              </a:rPr>
              <a:t>Truhlar</a:t>
            </a:r>
            <a:r>
              <a:rPr lang="en-US" altLang="en-US" sz="2100" b="1" dirty="0" smtClean="0">
                <a:latin typeface="Calibri" pitchFamily="34" charset="0"/>
              </a:rPr>
              <a:t>, Morris &amp; Ochi  in a comprehensive longitudinal study on the stability of Bone-Implant complexes using Periotest values drew up a few pertinent conclusions namely that </a:t>
            </a:r>
          </a:p>
          <a:p>
            <a:pPr marL="342900" indent="-342900" algn="just">
              <a:buAutoNum type="arabicParenR"/>
            </a:pPr>
            <a:r>
              <a:rPr lang="en-US" altLang="en-US" sz="2100" b="1" dirty="0" smtClean="0">
                <a:latin typeface="Calibri" pitchFamily="34" charset="0"/>
              </a:rPr>
              <a:t>PTV is influenced by bone quality,</a:t>
            </a:r>
          </a:p>
          <a:p>
            <a:pPr marL="342900" indent="-342900" algn="just">
              <a:buAutoNum type="arabicParenR"/>
            </a:pPr>
            <a:r>
              <a:rPr lang="en-US" altLang="en-US" sz="2100" b="1" dirty="0" smtClean="0">
                <a:latin typeface="Calibri" pitchFamily="34" charset="0"/>
              </a:rPr>
              <a:t>PTV at second stage is the best estimate of the clinically acceptable PTV for a given Bone-Implant complex, and </a:t>
            </a:r>
          </a:p>
          <a:p>
            <a:pPr marL="342900" indent="-342900" algn="just">
              <a:buAutoNum type="arabicParenR"/>
            </a:pPr>
            <a:r>
              <a:rPr lang="en-US" altLang="en-US" sz="2100" b="1" dirty="0" smtClean="0">
                <a:latin typeface="Calibri" pitchFamily="34" charset="0"/>
              </a:rPr>
              <a:t>A consistent shift towards a positive PTV is a cause for concern with the given BIC and should be viewed as a possible deterioration of the same. </a:t>
            </a:r>
          </a:p>
          <a:p>
            <a:pPr algn="just"/>
            <a:r>
              <a:rPr lang="en-US" altLang="en-US" sz="2100" b="1" dirty="0" smtClean="0">
                <a:latin typeface="Calibri" pitchFamily="34" charset="0"/>
              </a:rPr>
              <a:t>Numerous other studies extol the value of Periotest in assessing implant stability and the integrity of the BIC particularly at the time of uncovering.</a:t>
            </a:r>
          </a:p>
          <a:p>
            <a:pPr algn="just"/>
            <a:endParaRPr lang="en-US" altLang="en-US" sz="2200" b="1" dirty="0" smtClean="0">
              <a:latin typeface="Calibri" pitchFamily="34" charset="0"/>
            </a:endParaRPr>
          </a:p>
          <a:p>
            <a:pPr algn="just"/>
            <a:r>
              <a:rPr lang="en-US" altLang="en-US" sz="2100" b="1" dirty="0" smtClean="0">
                <a:latin typeface="Calibri" pitchFamily="34" charset="0"/>
              </a:rPr>
              <a:t>We examined the initial stability of implants placed in grafted sites as opposed to naturally healed sites using the more objective method of Periotest values as opposed to the mere measure of insertion torque and found the grafted sites to record marginally better PTVs than the naturally healed sites, implying an improvement in the quality of bone.</a:t>
            </a:r>
            <a:endParaRPr lang="en-US" altLang="en-US" sz="2100" b="1" dirty="0">
              <a:latin typeface="Calibri" pitchFamily="34" charset="0"/>
            </a:endParaRPr>
          </a:p>
        </p:txBody>
      </p:sp>
      <p:pic>
        <p:nvPicPr>
          <p:cNvPr id="2059" name="Picture 43" descr="C:\Users\Cyberdentist.NBP-SK\Desktop\ao.pn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8242" b="26897"/>
          <a:stretch>
            <a:fillRect/>
          </a:stretch>
        </p:blipFill>
        <p:spPr bwMode="auto">
          <a:xfrm>
            <a:off x="33331150" y="923590"/>
            <a:ext cx="2220913" cy="12176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2060" name="Picture 43" descr="C:\Users\Cyberdentist.NBP-SK\Desktop\ao.pn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8242" b="26897"/>
          <a:stretch>
            <a:fillRect/>
          </a:stretch>
        </p:blipFill>
        <p:spPr bwMode="auto">
          <a:xfrm>
            <a:off x="831849" y="923591"/>
            <a:ext cx="2219325" cy="12176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062" name="Text Box 6908"/>
          <p:cNvSpPr txBox="1">
            <a:spLocks noChangeArrowheads="1"/>
          </p:cNvSpPr>
          <p:nvPr/>
        </p:nvSpPr>
        <p:spPr bwMode="auto">
          <a:xfrm>
            <a:off x="18758066" y="3101812"/>
            <a:ext cx="8529555" cy="4577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964" tIns="28982" rIns="57964" bIns="28982"/>
          <a:lstStyle>
            <a:lvl1pPr>
              <a:defRPr>
                <a:solidFill>
                  <a:schemeClr val="tx1"/>
                </a:solidFill>
                <a:latin typeface="Times New Roman" pitchFamily="18" charset="0"/>
                <a:ea typeface="MS PGothic" pitchFamily="34" charset="-128"/>
              </a:defRPr>
            </a:lvl1pPr>
            <a:lvl2pPr marL="742950" indent="-285750">
              <a:defRPr>
                <a:solidFill>
                  <a:schemeClr val="tx1"/>
                </a:solidFill>
                <a:latin typeface="Times New Roman" pitchFamily="18" charset="0"/>
                <a:ea typeface="MS PGothic" pitchFamily="34" charset="-128"/>
              </a:defRPr>
            </a:lvl2pPr>
            <a:lvl3pPr marL="1143000" indent="-228600">
              <a:defRPr>
                <a:solidFill>
                  <a:schemeClr val="tx1"/>
                </a:solidFill>
                <a:latin typeface="Times New Roman" pitchFamily="18" charset="0"/>
                <a:ea typeface="MS PGothic" pitchFamily="34" charset="-128"/>
              </a:defRPr>
            </a:lvl3pPr>
            <a:lvl4pPr marL="1600200" indent="-228600">
              <a:defRPr>
                <a:solidFill>
                  <a:schemeClr val="tx1"/>
                </a:solidFill>
                <a:latin typeface="Times New Roman" pitchFamily="18" charset="0"/>
                <a:ea typeface="MS PGothic" pitchFamily="34" charset="-128"/>
              </a:defRPr>
            </a:lvl4pPr>
            <a:lvl5pPr marL="2057400" indent="-228600">
              <a:defRPr>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a:solidFill>
                  <a:schemeClr val="tx1"/>
                </a:solidFill>
                <a:latin typeface="Times New Roman" pitchFamily="18" charset="0"/>
                <a:ea typeface="MS PGothic" pitchFamily="34" charset="-128"/>
              </a:defRPr>
            </a:lvl9pPr>
          </a:lstStyle>
          <a:p>
            <a:pPr algn="ctr"/>
            <a:r>
              <a:rPr lang="en-US" altLang="en-US" sz="3800" b="1" dirty="0" smtClean="0">
                <a:solidFill>
                  <a:srgbClr val="0000FF"/>
                </a:solidFill>
                <a:latin typeface="Garamond" pitchFamily="18" charset="0"/>
              </a:rPr>
              <a:t>Results </a:t>
            </a:r>
            <a:endParaRPr lang="en-US" altLang="en-US" sz="900" b="1" dirty="0">
              <a:solidFill>
                <a:srgbClr val="0000FF"/>
              </a:solidFill>
              <a:latin typeface="Garamond" pitchFamily="18" charset="0"/>
            </a:endParaRPr>
          </a:p>
          <a:p>
            <a:pPr algn="just"/>
            <a:r>
              <a:rPr lang="en-US" altLang="en-US" sz="2100" b="1" dirty="0" smtClean="0">
                <a:latin typeface="Calibri" pitchFamily="34" charset="0"/>
              </a:rPr>
              <a:t>In Group A, a total of 26 implants were placed in 22 patients with Periotest values ranging from -7.3 to -6.1 with a mean of -6.81. In Group B the Periotest values ranged from – 7.2 to -6.7 with a mean of -6.97. There was moderately significant difference in the implant stability between the two groups, with Group B exhibiting higher stability (Table 2/Chart3).</a:t>
            </a:r>
          </a:p>
          <a:p>
            <a:pPr algn="just"/>
            <a:endParaRPr lang="en-US" altLang="en-US" sz="2100" b="1" dirty="0">
              <a:latin typeface="Calibri" pitchFamily="34" charset="0"/>
            </a:endParaRPr>
          </a:p>
          <a:p>
            <a:pPr algn="just"/>
            <a:r>
              <a:rPr lang="en-US" altLang="en-US" sz="2100" b="1" dirty="0" smtClean="0">
                <a:latin typeface="Calibri" pitchFamily="34" charset="0"/>
              </a:rPr>
              <a:t>Age distributions are depicted in Chart 1, (Samples are age matched with P=0.367) and gender distributions are represented in </a:t>
            </a:r>
            <a:r>
              <a:rPr lang="en-US" altLang="en-US" sz="2100" b="1" dirty="0">
                <a:latin typeface="Calibri" pitchFamily="34" charset="0"/>
              </a:rPr>
              <a:t>C</a:t>
            </a:r>
            <a:r>
              <a:rPr lang="en-US" altLang="en-US" sz="2100" b="1" dirty="0" smtClean="0">
                <a:latin typeface="Calibri" pitchFamily="34" charset="0"/>
              </a:rPr>
              <a:t>hart 2 (Samples are gender matched with P=0.753). Site distribution is presented in Table 1.</a:t>
            </a:r>
          </a:p>
          <a:p>
            <a:pPr algn="just"/>
            <a:endParaRPr lang="en-US" altLang="en-US" b="1" dirty="0" smtClean="0">
              <a:latin typeface="Calibri" pitchFamily="34" charset="0"/>
            </a:endParaRPr>
          </a:p>
          <a:p>
            <a:pPr algn="just"/>
            <a:endParaRPr lang="en-US" altLang="en-US" b="1" dirty="0" smtClean="0">
              <a:latin typeface="Calibri" pitchFamily="34" charset="0"/>
            </a:endParaRPr>
          </a:p>
          <a:p>
            <a:pPr algn="just"/>
            <a:endParaRPr lang="en-US" altLang="en-US" b="1" dirty="0">
              <a:latin typeface="Calibri" pitchFamily="34" charset="0"/>
            </a:endParaRPr>
          </a:p>
        </p:txBody>
      </p:sp>
      <p:sp>
        <p:nvSpPr>
          <p:cNvPr id="57" name="TextBox 3"/>
          <p:cNvSpPr txBox="1">
            <a:spLocks noChangeArrowheads="1"/>
          </p:cNvSpPr>
          <p:nvPr/>
        </p:nvSpPr>
        <p:spPr bwMode="auto">
          <a:xfrm>
            <a:off x="34750866" y="17606924"/>
            <a:ext cx="6591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dirty="0" smtClean="0"/>
              <a:t>P175</a:t>
            </a:r>
            <a:endParaRPr lang="en-US" altLang="en-US" dirty="0"/>
          </a:p>
        </p:txBody>
      </p:sp>
      <p:graphicFrame>
        <p:nvGraphicFramePr>
          <p:cNvPr id="61" name="Chart 60"/>
          <p:cNvGraphicFramePr>
            <a:graphicFrameLocks/>
          </p:cNvGraphicFramePr>
          <p:nvPr>
            <p:extLst>
              <p:ext uri="{D42A27DB-BD31-4B8C-83A1-F6EECF244321}">
                <p14:modId xmlns:p14="http://schemas.microsoft.com/office/powerpoint/2010/main" val="2634630478"/>
              </p:ext>
            </p:extLst>
          </p:nvPr>
        </p:nvGraphicFramePr>
        <p:xfrm>
          <a:off x="9946649" y="3056297"/>
          <a:ext cx="8029950" cy="4884545"/>
        </p:xfrm>
        <a:graphic>
          <a:graphicData uri="http://schemas.openxmlformats.org/drawingml/2006/chart">
            <c:chart xmlns:c="http://schemas.openxmlformats.org/drawingml/2006/chart" xmlns:r="http://schemas.openxmlformats.org/officeDocument/2006/relationships" r:id="rId4"/>
          </a:graphicData>
        </a:graphic>
      </p:graphicFrame>
      <p:grpSp>
        <p:nvGrpSpPr>
          <p:cNvPr id="6" name="Group 5"/>
          <p:cNvGrpSpPr/>
          <p:nvPr/>
        </p:nvGrpSpPr>
        <p:grpSpPr>
          <a:xfrm>
            <a:off x="9781062" y="8255306"/>
            <a:ext cx="8277727" cy="4629976"/>
            <a:chOff x="17423991" y="6617715"/>
            <a:chExt cx="10467472" cy="5232073"/>
          </a:xfrm>
        </p:grpSpPr>
        <p:graphicFrame>
          <p:nvGraphicFramePr>
            <p:cNvPr id="62" name="Chart 61"/>
            <p:cNvGraphicFramePr>
              <a:graphicFrameLocks/>
            </p:cNvGraphicFramePr>
            <p:nvPr>
              <p:extLst>
                <p:ext uri="{D42A27DB-BD31-4B8C-83A1-F6EECF244321}">
                  <p14:modId xmlns:p14="http://schemas.microsoft.com/office/powerpoint/2010/main" val="4089562871"/>
                </p:ext>
              </p:extLst>
            </p:nvPr>
          </p:nvGraphicFramePr>
          <p:xfrm>
            <a:off x="17423991" y="6735237"/>
            <a:ext cx="5587247" cy="510418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3" name="Chart 62"/>
            <p:cNvGraphicFramePr>
              <a:graphicFrameLocks/>
            </p:cNvGraphicFramePr>
            <p:nvPr>
              <p:extLst>
                <p:ext uri="{D42A27DB-BD31-4B8C-83A1-F6EECF244321}">
                  <p14:modId xmlns:p14="http://schemas.microsoft.com/office/powerpoint/2010/main" val="3280753811"/>
                </p:ext>
              </p:extLst>
            </p:nvPr>
          </p:nvGraphicFramePr>
          <p:xfrm>
            <a:off x="22284748" y="6617715"/>
            <a:ext cx="5606715" cy="5232073"/>
          </p:xfrm>
          <a:graphic>
            <a:graphicData uri="http://schemas.openxmlformats.org/drawingml/2006/chart">
              <c:chart xmlns:c="http://schemas.openxmlformats.org/drawingml/2006/chart" xmlns:r="http://schemas.openxmlformats.org/officeDocument/2006/relationships" r:id="rId6"/>
            </a:graphicData>
          </a:graphic>
        </p:graphicFrame>
      </p:grpSp>
      <p:sp>
        <p:nvSpPr>
          <p:cNvPr id="7" name="Rectangle 6"/>
          <p:cNvSpPr/>
          <p:nvPr/>
        </p:nvSpPr>
        <p:spPr>
          <a:xfrm>
            <a:off x="12307273" y="8207180"/>
            <a:ext cx="3731855" cy="430887"/>
          </a:xfrm>
          <a:prstGeom prst="rect">
            <a:avLst/>
          </a:prstGeom>
        </p:spPr>
        <p:txBody>
          <a:bodyPr wrap="none">
            <a:spAutoFit/>
          </a:bodyPr>
          <a:lstStyle/>
          <a:p>
            <a:pPr algn="ctr">
              <a:defRPr sz="2200" b="1" i="0" u="none" strike="noStrike" kern="1200" baseline="0">
                <a:solidFill>
                  <a:prstClr val="black"/>
                </a:solidFill>
                <a:latin typeface="+mn-lt"/>
                <a:ea typeface="+mn-ea"/>
                <a:cs typeface="+mn-cs"/>
              </a:defRPr>
            </a:pPr>
            <a:r>
              <a:rPr lang="en-US" b="1" dirty="0" smtClean="0">
                <a:solidFill>
                  <a:prstClr val="black"/>
                </a:solidFill>
              </a:rPr>
              <a:t>Chart 2: Gender Distribution</a:t>
            </a:r>
            <a:endParaRPr lang="en-US" b="1" dirty="0">
              <a:solidFill>
                <a:prstClr val="black"/>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3745459259"/>
              </p:ext>
            </p:extLst>
          </p:nvPr>
        </p:nvGraphicFramePr>
        <p:xfrm>
          <a:off x="10346545" y="13611188"/>
          <a:ext cx="7146759" cy="3620324"/>
        </p:xfrm>
        <a:graphic>
          <a:graphicData uri="http://schemas.openxmlformats.org/drawingml/2006/table">
            <a:tbl>
              <a:tblPr firstRow="1" firstCol="1" lastRow="1" lastCol="1" bandRow="1" bandCol="1"/>
              <a:tblGrid>
                <a:gridCol w="1844511"/>
                <a:gridCol w="1325562"/>
                <a:gridCol w="1325562"/>
                <a:gridCol w="1325562"/>
                <a:gridCol w="1325562"/>
              </a:tblGrid>
              <a:tr h="469256">
                <a:tc rowSpan="2">
                  <a:txBody>
                    <a:bodyPr/>
                    <a:lstStyle/>
                    <a:p>
                      <a:pPr marL="0" marR="0" algn="ctr">
                        <a:lnSpc>
                          <a:spcPct val="115000"/>
                        </a:lnSpc>
                        <a:spcBef>
                          <a:spcPts val="0"/>
                        </a:spcBef>
                        <a:spcAft>
                          <a:spcPts val="0"/>
                        </a:spcAft>
                      </a:pPr>
                      <a:r>
                        <a:rPr lang="en-US" sz="2400" b="1" dirty="0">
                          <a:effectLst/>
                          <a:latin typeface="Calibri"/>
                          <a:ea typeface="Calibri"/>
                          <a:cs typeface="Times New Roman"/>
                        </a:rPr>
                        <a:t>Site number</a:t>
                      </a:r>
                      <a:endParaRPr lang="en-US" sz="2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gridSpan="2">
                  <a:txBody>
                    <a:bodyPr/>
                    <a:lstStyle/>
                    <a:p>
                      <a:pPr marL="0" marR="0" algn="ctr">
                        <a:lnSpc>
                          <a:spcPct val="115000"/>
                        </a:lnSpc>
                        <a:spcBef>
                          <a:spcPts val="0"/>
                        </a:spcBef>
                        <a:spcAft>
                          <a:spcPts val="0"/>
                        </a:spcAft>
                      </a:pPr>
                      <a:r>
                        <a:rPr lang="en-US" sz="2400" b="1" dirty="0">
                          <a:effectLst/>
                          <a:latin typeface="Calibri"/>
                          <a:ea typeface="Calibri"/>
                          <a:cs typeface="Times New Roman"/>
                        </a:rPr>
                        <a:t>Group A</a:t>
                      </a:r>
                      <a:endParaRPr lang="en-US" sz="2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2400" b="1">
                          <a:effectLst/>
                          <a:latin typeface="Calibri"/>
                          <a:ea typeface="Calibri"/>
                          <a:cs typeface="Times New Roman"/>
                        </a:rPr>
                        <a:t>Group B</a:t>
                      </a:r>
                      <a:endParaRPr lang="en-US" sz="2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hMerge="1">
                  <a:txBody>
                    <a:bodyPr/>
                    <a:lstStyle/>
                    <a:p>
                      <a:endParaRPr lang="en-US"/>
                    </a:p>
                  </a:txBody>
                  <a:tcPr/>
                </a:tc>
              </a:tr>
              <a:tr h="525178">
                <a:tc vMerge="1">
                  <a:txBody>
                    <a:bodyPr/>
                    <a:lstStyle/>
                    <a:p>
                      <a:endParaRPr lang="en-US"/>
                    </a:p>
                  </a:txBody>
                  <a:tcPr/>
                </a:tc>
                <a:tc>
                  <a:txBody>
                    <a:bodyPr/>
                    <a:lstStyle/>
                    <a:p>
                      <a:pPr marL="0" marR="0" algn="ctr">
                        <a:lnSpc>
                          <a:spcPct val="115000"/>
                        </a:lnSpc>
                        <a:spcBef>
                          <a:spcPts val="0"/>
                        </a:spcBef>
                        <a:spcAft>
                          <a:spcPts val="0"/>
                        </a:spcAft>
                      </a:pPr>
                      <a:r>
                        <a:rPr lang="en-US" sz="2400" b="1" dirty="0">
                          <a:effectLst/>
                          <a:latin typeface="Calibri"/>
                          <a:ea typeface="Calibri"/>
                          <a:cs typeface="Times New Roman"/>
                        </a:rPr>
                        <a:t>No.</a:t>
                      </a:r>
                      <a:endParaRPr lang="en-US" sz="2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lnSpc>
                          <a:spcPct val="115000"/>
                        </a:lnSpc>
                        <a:spcBef>
                          <a:spcPts val="0"/>
                        </a:spcBef>
                        <a:spcAft>
                          <a:spcPts val="0"/>
                        </a:spcAft>
                      </a:pPr>
                      <a:r>
                        <a:rPr lang="en-US" sz="2400" b="1" dirty="0">
                          <a:effectLst/>
                          <a:latin typeface="Calibri"/>
                          <a:ea typeface="Calibri"/>
                          <a:cs typeface="Times New Roman"/>
                        </a:rPr>
                        <a:t>%</a:t>
                      </a:r>
                      <a:endParaRPr lang="en-US" sz="2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lnSpc>
                          <a:spcPct val="115000"/>
                        </a:lnSpc>
                        <a:spcBef>
                          <a:spcPts val="0"/>
                        </a:spcBef>
                        <a:spcAft>
                          <a:spcPts val="0"/>
                        </a:spcAft>
                      </a:pPr>
                      <a:r>
                        <a:rPr lang="en-US" sz="2400" b="1" dirty="0">
                          <a:effectLst/>
                          <a:latin typeface="Calibri"/>
                          <a:ea typeface="Calibri"/>
                          <a:cs typeface="Times New Roman"/>
                        </a:rPr>
                        <a:t>No.</a:t>
                      </a:r>
                      <a:endParaRPr lang="en-US" sz="2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gn="ctr">
                        <a:lnSpc>
                          <a:spcPct val="115000"/>
                        </a:lnSpc>
                        <a:spcBef>
                          <a:spcPts val="0"/>
                        </a:spcBef>
                        <a:spcAft>
                          <a:spcPts val="0"/>
                        </a:spcAft>
                      </a:pPr>
                      <a:r>
                        <a:rPr lang="en-US" sz="2400" b="1" dirty="0">
                          <a:effectLst/>
                          <a:latin typeface="Calibri"/>
                          <a:ea typeface="Calibri"/>
                          <a:cs typeface="Times New Roman"/>
                        </a:rPr>
                        <a:t>%</a:t>
                      </a:r>
                      <a:endParaRPr lang="en-US" sz="2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r>
              <a:tr h="525178">
                <a:tc>
                  <a:txBody>
                    <a:bodyPr/>
                    <a:lstStyle/>
                    <a:p>
                      <a:pPr marL="0" marR="0" algn="ctr">
                        <a:lnSpc>
                          <a:spcPct val="115000"/>
                        </a:lnSpc>
                        <a:spcBef>
                          <a:spcPts val="0"/>
                        </a:spcBef>
                        <a:spcAft>
                          <a:spcPts val="0"/>
                        </a:spcAft>
                      </a:pPr>
                      <a:r>
                        <a:rPr lang="en-US" sz="2400" b="1">
                          <a:effectLst/>
                          <a:latin typeface="Calibri"/>
                          <a:ea typeface="Calibri"/>
                          <a:cs typeface="Times New Roman"/>
                        </a:rPr>
                        <a:t>11-18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algn="ctr">
                        <a:lnSpc>
                          <a:spcPct val="115000"/>
                        </a:lnSpc>
                        <a:spcBef>
                          <a:spcPts val="0"/>
                        </a:spcBef>
                        <a:spcAft>
                          <a:spcPts val="0"/>
                        </a:spcAft>
                      </a:pPr>
                      <a:r>
                        <a:rPr lang="en-US" sz="2000" dirty="0">
                          <a:effectLst/>
                          <a:latin typeface="Calibri"/>
                          <a:ea typeface="Calibri"/>
                          <a:cs typeface="Times New Roman"/>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effectLst/>
                          <a:latin typeface="Calibri"/>
                          <a:ea typeface="Calibri"/>
                          <a:cs typeface="Times New Roman"/>
                        </a:rPr>
                        <a:t>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a:effectLst/>
                          <a:latin typeface="Calibri"/>
                          <a:ea typeface="Calibri"/>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effectLst/>
                          <a:latin typeface="Calibri"/>
                          <a:ea typeface="Calibri"/>
                          <a:cs typeface="Times New Roman"/>
                        </a:rPr>
                        <a:t>22.7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178">
                <a:tc>
                  <a:txBody>
                    <a:bodyPr/>
                    <a:lstStyle/>
                    <a:p>
                      <a:pPr marL="0" marR="0" algn="ctr">
                        <a:lnSpc>
                          <a:spcPct val="115000"/>
                        </a:lnSpc>
                        <a:spcBef>
                          <a:spcPts val="0"/>
                        </a:spcBef>
                        <a:spcAft>
                          <a:spcPts val="0"/>
                        </a:spcAft>
                      </a:pPr>
                      <a:r>
                        <a:rPr lang="en-US" sz="2400" b="1">
                          <a:effectLst/>
                          <a:latin typeface="Calibri"/>
                          <a:ea typeface="Calibri"/>
                          <a:cs typeface="Times New Roman"/>
                        </a:rPr>
                        <a:t>21-28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algn="ctr">
                        <a:lnSpc>
                          <a:spcPct val="115000"/>
                        </a:lnSpc>
                        <a:spcBef>
                          <a:spcPts val="0"/>
                        </a:spcBef>
                        <a:spcAft>
                          <a:spcPts val="0"/>
                        </a:spcAft>
                      </a:pPr>
                      <a:r>
                        <a:rPr lang="en-US" sz="2000">
                          <a:effectLst/>
                          <a:latin typeface="Calibri"/>
                          <a:ea typeface="Calibri"/>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effectLst/>
                          <a:latin typeface="Calibri"/>
                          <a:ea typeface="Calibri"/>
                          <a:cs typeface="Times New Roman"/>
                        </a:rPr>
                        <a:t>30.8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a:effectLst/>
                          <a:latin typeface="Calibri"/>
                          <a:ea typeface="Calibri"/>
                          <a:cs typeface="Times New Roman"/>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a:effectLst/>
                          <a:latin typeface="Calibri"/>
                          <a:ea typeface="Calibri"/>
                          <a:cs typeface="Times New Roman"/>
                        </a:rPr>
                        <a:t>27.3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178">
                <a:tc>
                  <a:txBody>
                    <a:bodyPr/>
                    <a:lstStyle/>
                    <a:p>
                      <a:pPr marL="0" marR="0" algn="ctr">
                        <a:lnSpc>
                          <a:spcPct val="115000"/>
                        </a:lnSpc>
                        <a:spcBef>
                          <a:spcPts val="0"/>
                        </a:spcBef>
                        <a:spcAft>
                          <a:spcPts val="0"/>
                        </a:spcAft>
                      </a:pPr>
                      <a:r>
                        <a:rPr lang="en-US" sz="2400" b="1">
                          <a:effectLst/>
                          <a:latin typeface="Calibri"/>
                          <a:ea typeface="Calibri"/>
                          <a:cs typeface="Times New Roman"/>
                        </a:rPr>
                        <a:t>31-38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algn="ctr">
                        <a:lnSpc>
                          <a:spcPct val="115000"/>
                        </a:lnSpc>
                        <a:spcBef>
                          <a:spcPts val="0"/>
                        </a:spcBef>
                        <a:spcAft>
                          <a:spcPts val="0"/>
                        </a:spcAft>
                      </a:pPr>
                      <a:r>
                        <a:rPr lang="en-US" sz="2000">
                          <a:effectLst/>
                          <a:latin typeface="Calibri"/>
                          <a:ea typeface="Calibri"/>
                          <a:cs typeface="Times New Roman"/>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effectLst/>
                          <a:latin typeface="Calibri"/>
                          <a:ea typeface="Calibri"/>
                          <a:cs typeface="Times New Roman"/>
                        </a:rPr>
                        <a:t>38.5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effectLst/>
                          <a:latin typeface="Calibri"/>
                          <a:ea typeface="Calibri"/>
                          <a:cs typeface="Times New Roman"/>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a:effectLst/>
                          <a:latin typeface="Calibri"/>
                          <a:ea typeface="Calibri"/>
                          <a:cs typeface="Times New Roman"/>
                        </a:rPr>
                        <a:t>27.3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178">
                <a:tc>
                  <a:txBody>
                    <a:bodyPr/>
                    <a:lstStyle/>
                    <a:p>
                      <a:pPr marL="0" marR="0" algn="ctr">
                        <a:lnSpc>
                          <a:spcPct val="115000"/>
                        </a:lnSpc>
                        <a:spcBef>
                          <a:spcPts val="0"/>
                        </a:spcBef>
                        <a:spcAft>
                          <a:spcPts val="0"/>
                        </a:spcAft>
                      </a:pPr>
                      <a:r>
                        <a:rPr lang="en-US" sz="2400" b="1">
                          <a:effectLst/>
                          <a:latin typeface="Calibri"/>
                          <a:ea typeface="Calibri"/>
                          <a:cs typeface="Times New Roman"/>
                        </a:rPr>
                        <a:t>41-48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algn="ctr">
                        <a:lnSpc>
                          <a:spcPct val="115000"/>
                        </a:lnSpc>
                        <a:spcBef>
                          <a:spcPts val="0"/>
                        </a:spcBef>
                        <a:spcAft>
                          <a:spcPts val="0"/>
                        </a:spcAft>
                      </a:pPr>
                      <a:r>
                        <a:rPr lang="en-US" sz="2000">
                          <a:effectLst/>
                          <a:latin typeface="Calibri"/>
                          <a:ea typeface="Calibri"/>
                          <a:cs typeface="Times New Roman"/>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effectLst/>
                          <a:latin typeface="Calibri"/>
                          <a:ea typeface="Calibri"/>
                          <a:cs typeface="Times New Roman"/>
                        </a:rPr>
                        <a:t>26.9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effectLst/>
                          <a:latin typeface="Calibri"/>
                          <a:ea typeface="Calibri"/>
                          <a:cs typeface="Times New Roman"/>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a:effectLst/>
                          <a:latin typeface="Calibri"/>
                          <a:ea typeface="Calibri"/>
                          <a:cs typeface="Times New Roman"/>
                        </a:rPr>
                        <a:t>22.7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178">
                <a:tc>
                  <a:txBody>
                    <a:bodyPr/>
                    <a:lstStyle/>
                    <a:p>
                      <a:pPr marL="0" marR="0" algn="ctr">
                        <a:lnSpc>
                          <a:spcPct val="115000"/>
                        </a:lnSpc>
                        <a:spcBef>
                          <a:spcPts val="0"/>
                        </a:spcBef>
                        <a:spcAft>
                          <a:spcPts val="0"/>
                        </a:spcAft>
                      </a:pPr>
                      <a:r>
                        <a:rPr lang="en-US" sz="2400" b="1" dirty="0">
                          <a:effectLst/>
                          <a:latin typeface="Calibri"/>
                          <a:ea typeface="Calibri"/>
                          <a:cs typeface="Times New Roman"/>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algn="ctr">
                        <a:lnSpc>
                          <a:spcPct val="115000"/>
                        </a:lnSpc>
                        <a:spcBef>
                          <a:spcPts val="0"/>
                        </a:spcBef>
                        <a:spcAft>
                          <a:spcPts val="0"/>
                        </a:spcAft>
                      </a:pPr>
                      <a:r>
                        <a:rPr lang="en-US" sz="2000">
                          <a:effectLst/>
                          <a:latin typeface="Calibri"/>
                          <a:ea typeface="Calibri"/>
                          <a:cs typeface="Times New Roman"/>
                        </a:rPr>
                        <a:t>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effectLst/>
                          <a:latin typeface="Calibri"/>
                          <a:ea typeface="Calibri"/>
                          <a:cs typeface="Times New Roman"/>
                        </a:rPr>
                        <a:t>100</a:t>
                      </a:r>
                      <a:r>
                        <a:rPr lang="en-US" sz="2000" dirty="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a:effectLst/>
                          <a:latin typeface="Calibri"/>
                          <a:ea typeface="Calibri"/>
                          <a:cs typeface="Times New Roman"/>
                        </a:rPr>
                        <a:t>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effectLst/>
                          <a:latin typeface="Calibri"/>
                          <a:ea typeface="Calibri"/>
                          <a:cs typeface="Times New Roman"/>
                        </a:rPr>
                        <a:t>100</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 name="Rectangle 69"/>
          <p:cNvSpPr/>
          <p:nvPr/>
        </p:nvSpPr>
        <p:spPr>
          <a:xfrm>
            <a:off x="12307272" y="13108112"/>
            <a:ext cx="3225307" cy="430887"/>
          </a:xfrm>
          <a:prstGeom prst="rect">
            <a:avLst/>
          </a:prstGeom>
        </p:spPr>
        <p:txBody>
          <a:bodyPr wrap="none">
            <a:spAutoFit/>
          </a:bodyPr>
          <a:lstStyle/>
          <a:p>
            <a:pPr algn="ctr">
              <a:defRPr sz="2200" b="1" i="0" u="none" strike="noStrike" kern="1200" baseline="0">
                <a:solidFill>
                  <a:prstClr val="black"/>
                </a:solidFill>
                <a:latin typeface="+mn-lt"/>
                <a:ea typeface="+mn-ea"/>
                <a:cs typeface="+mn-cs"/>
              </a:defRPr>
            </a:pPr>
            <a:r>
              <a:rPr lang="en-US" b="1" dirty="0" smtClean="0">
                <a:solidFill>
                  <a:prstClr val="black"/>
                </a:solidFill>
              </a:rPr>
              <a:t>Table 1: Site Distribution</a:t>
            </a:r>
            <a:endParaRPr lang="en-US" b="1" dirty="0">
              <a:solidFill>
                <a:prstClr val="black"/>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2654915459"/>
              </p:ext>
            </p:extLst>
          </p:nvPr>
        </p:nvGraphicFramePr>
        <p:xfrm>
          <a:off x="18808712" y="7396245"/>
          <a:ext cx="8478909" cy="3573672"/>
        </p:xfrm>
        <a:graphic>
          <a:graphicData uri="http://schemas.openxmlformats.org/drawingml/2006/table">
            <a:tbl>
              <a:tblPr firstRow="1" firstCol="1" lastRow="1" lastCol="1" bandRow="1" bandCol="1"/>
              <a:tblGrid>
                <a:gridCol w="2826303"/>
                <a:gridCol w="2826303"/>
                <a:gridCol w="2826303"/>
              </a:tblGrid>
              <a:tr h="670600">
                <a:tc>
                  <a:txBody>
                    <a:bodyPr/>
                    <a:lstStyle/>
                    <a:p>
                      <a:pPr marL="0" marR="0" algn="ctr">
                        <a:lnSpc>
                          <a:spcPct val="115000"/>
                        </a:lnSpc>
                        <a:spcBef>
                          <a:spcPts val="0"/>
                        </a:spcBef>
                        <a:spcAft>
                          <a:spcPts val="0"/>
                        </a:spcAft>
                      </a:pPr>
                      <a:r>
                        <a:rPr lang="en-US" sz="2400" b="1" dirty="0">
                          <a:effectLst/>
                          <a:latin typeface="Calibri"/>
                          <a:ea typeface="Calibri"/>
                          <a:cs typeface="Times New Roman"/>
                        </a:rPr>
                        <a:t>PTV</a:t>
                      </a:r>
                      <a:endParaRPr lang="en-US" sz="2400" dirty="0">
                        <a:effectLst/>
                        <a:latin typeface="Calibri"/>
                        <a:ea typeface="Calibri"/>
                        <a:cs typeface="Times New Roman"/>
                      </a:endParaRP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gn="ctr">
                        <a:lnSpc>
                          <a:spcPct val="115000"/>
                        </a:lnSpc>
                        <a:spcBef>
                          <a:spcPts val="0"/>
                        </a:spcBef>
                        <a:spcAft>
                          <a:spcPts val="0"/>
                        </a:spcAft>
                      </a:pPr>
                      <a:r>
                        <a:rPr lang="en-US" sz="2400" b="1">
                          <a:effectLst/>
                          <a:latin typeface="Calibri"/>
                          <a:ea typeface="Calibri"/>
                          <a:cs typeface="Times New Roman"/>
                        </a:rPr>
                        <a:t>Group A</a:t>
                      </a:r>
                      <a:endParaRPr lang="en-US" sz="2400">
                        <a:effectLst/>
                        <a:latin typeface="Calibri"/>
                        <a:ea typeface="Calibri"/>
                        <a:cs typeface="Times New Roman"/>
                      </a:endParaRP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lgn="ctr">
                        <a:lnSpc>
                          <a:spcPct val="115000"/>
                        </a:lnSpc>
                        <a:spcBef>
                          <a:spcPts val="0"/>
                        </a:spcBef>
                        <a:spcAft>
                          <a:spcPts val="0"/>
                        </a:spcAft>
                      </a:pPr>
                      <a:r>
                        <a:rPr lang="en-US" sz="2400" b="1" dirty="0">
                          <a:effectLst/>
                          <a:latin typeface="Calibri"/>
                          <a:ea typeface="Calibri"/>
                          <a:cs typeface="Times New Roman"/>
                        </a:rPr>
                        <a:t>Group B</a:t>
                      </a:r>
                      <a:endParaRPr lang="en-US" sz="2400" dirty="0">
                        <a:effectLst/>
                        <a:latin typeface="Calibri"/>
                        <a:ea typeface="Calibri"/>
                        <a:cs typeface="Times New Roman"/>
                      </a:endParaRP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r>
              <a:tr h="670600">
                <a:tc>
                  <a:txBody>
                    <a:bodyPr/>
                    <a:lstStyle/>
                    <a:p>
                      <a:pPr marL="0" marR="0">
                        <a:lnSpc>
                          <a:spcPct val="115000"/>
                        </a:lnSpc>
                        <a:spcBef>
                          <a:spcPts val="0"/>
                        </a:spcBef>
                        <a:spcAft>
                          <a:spcPts val="0"/>
                        </a:spcAft>
                      </a:pPr>
                      <a:r>
                        <a:rPr lang="en-US" sz="2400" b="1">
                          <a:effectLst/>
                          <a:latin typeface="Calibri"/>
                          <a:ea typeface="Calibri"/>
                          <a:cs typeface="Times New Roman"/>
                        </a:rPr>
                        <a:t>Min-Max</a:t>
                      </a: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algn="ctr">
                        <a:lnSpc>
                          <a:spcPct val="115000"/>
                        </a:lnSpc>
                        <a:spcBef>
                          <a:spcPts val="0"/>
                        </a:spcBef>
                        <a:spcAft>
                          <a:spcPts val="0"/>
                        </a:spcAft>
                      </a:pPr>
                      <a:r>
                        <a:rPr lang="en-US" sz="2000" dirty="0">
                          <a:effectLst/>
                          <a:latin typeface="Calibri"/>
                          <a:ea typeface="Calibri"/>
                          <a:cs typeface="Times New Roman"/>
                        </a:rPr>
                        <a:t>-7.30 to -6.10</a:t>
                      </a: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effectLst/>
                          <a:latin typeface="Calibri"/>
                          <a:ea typeface="Calibri"/>
                          <a:cs typeface="Times New Roman"/>
                        </a:rPr>
                        <a:t>-7.20 to -6.70</a:t>
                      </a: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600">
                <a:tc>
                  <a:txBody>
                    <a:bodyPr/>
                    <a:lstStyle/>
                    <a:p>
                      <a:pPr marL="0" marR="0">
                        <a:lnSpc>
                          <a:spcPct val="115000"/>
                        </a:lnSpc>
                        <a:spcBef>
                          <a:spcPts val="0"/>
                        </a:spcBef>
                        <a:spcAft>
                          <a:spcPts val="0"/>
                        </a:spcAft>
                      </a:pPr>
                      <a:r>
                        <a:rPr lang="en-US" sz="2400" b="1">
                          <a:effectLst/>
                          <a:latin typeface="Calibri"/>
                          <a:ea typeface="Calibri"/>
                          <a:cs typeface="Times New Roman"/>
                        </a:rPr>
                        <a:t>Mean ± SD</a:t>
                      </a: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algn="ctr">
                        <a:lnSpc>
                          <a:spcPct val="115000"/>
                        </a:lnSpc>
                        <a:spcBef>
                          <a:spcPts val="0"/>
                        </a:spcBef>
                        <a:spcAft>
                          <a:spcPts val="0"/>
                        </a:spcAft>
                      </a:pPr>
                      <a:r>
                        <a:rPr lang="en-US" sz="2000" dirty="0">
                          <a:effectLst/>
                          <a:latin typeface="Calibri"/>
                          <a:ea typeface="Calibri"/>
                          <a:cs typeface="Times New Roman"/>
                        </a:rPr>
                        <a:t>-6.81 ± 0.32</a:t>
                      </a: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effectLst/>
                          <a:latin typeface="Calibri"/>
                          <a:ea typeface="Calibri"/>
                          <a:cs typeface="Times New Roman"/>
                        </a:rPr>
                        <a:t>-6.97 ± 0.14</a:t>
                      </a: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600">
                <a:tc>
                  <a:txBody>
                    <a:bodyPr/>
                    <a:lstStyle/>
                    <a:p>
                      <a:pPr marL="0" marR="0">
                        <a:lnSpc>
                          <a:spcPct val="115000"/>
                        </a:lnSpc>
                        <a:spcBef>
                          <a:spcPts val="0"/>
                        </a:spcBef>
                        <a:spcAft>
                          <a:spcPts val="0"/>
                        </a:spcAft>
                      </a:pPr>
                      <a:r>
                        <a:rPr lang="en-US" sz="2400" b="1">
                          <a:effectLst/>
                          <a:latin typeface="Calibri"/>
                          <a:ea typeface="Calibri"/>
                          <a:cs typeface="Times New Roman"/>
                        </a:rPr>
                        <a:t>95% CI</a:t>
                      </a: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algn="ctr">
                        <a:lnSpc>
                          <a:spcPct val="115000"/>
                        </a:lnSpc>
                        <a:spcBef>
                          <a:spcPts val="0"/>
                        </a:spcBef>
                        <a:spcAft>
                          <a:spcPts val="0"/>
                        </a:spcAft>
                      </a:pPr>
                      <a:r>
                        <a:rPr lang="en-US" sz="2000">
                          <a:effectLst/>
                          <a:latin typeface="Calibri"/>
                          <a:ea typeface="Calibri"/>
                          <a:cs typeface="Times New Roman"/>
                        </a:rPr>
                        <a:t>-6.94 to -6.68</a:t>
                      </a: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effectLst/>
                          <a:latin typeface="Calibri"/>
                          <a:ea typeface="Calibri"/>
                          <a:cs typeface="Times New Roman"/>
                        </a:rPr>
                        <a:t>-7.03 to -6.90</a:t>
                      </a: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1272">
                <a:tc>
                  <a:txBody>
                    <a:bodyPr/>
                    <a:lstStyle/>
                    <a:p>
                      <a:pPr marL="0" marR="0">
                        <a:lnSpc>
                          <a:spcPct val="115000"/>
                        </a:lnSpc>
                        <a:spcBef>
                          <a:spcPts val="0"/>
                        </a:spcBef>
                        <a:spcAft>
                          <a:spcPts val="0"/>
                        </a:spcAft>
                      </a:pPr>
                      <a:r>
                        <a:rPr lang="en-US" sz="2400" b="1" dirty="0">
                          <a:effectLst/>
                          <a:latin typeface="Calibri"/>
                          <a:ea typeface="Calibri"/>
                          <a:cs typeface="Times New Roman"/>
                        </a:rPr>
                        <a:t>Inference</a:t>
                      </a: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gridSpan="2">
                  <a:txBody>
                    <a:bodyPr/>
                    <a:lstStyle/>
                    <a:p>
                      <a:pPr marL="0" marR="0" algn="ctr">
                        <a:lnSpc>
                          <a:spcPct val="115000"/>
                        </a:lnSpc>
                        <a:spcBef>
                          <a:spcPts val="0"/>
                        </a:spcBef>
                        <a:spcAft>
                          <a:spcPts val="0"/>
                        </a:spcAft>
                      </a:pPr>
                      <a:r>
                        <a:rPr lang="en-US" sz="2000" dirty="0">
                          <a:effectLst/>
                          <a:latin typeface="Calibri"/>
                          <a:ea typeface="Calibri"/>
                          <a:cs typeface="Times New Roman"/>
                        </a:rPr>
                        <a:t>PTV values are significantly high in Group A (-6.81) compared to Group B(-6.97) with P=0.035*</a:t>
                      </a:r>
                    </a:p>
                  </a:txBody>
                  <a:tcPr marL="167650" marR="167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72" name="Rectangle 71"/>
          <p:cNvSpPr/>
          <p:nvPr/>
        </p:nvSpPr>
        <p:spPr>
          <a:xfrm>
            <a:off x="21123387" y="6965358"/>
            <a:ext cx="3798924" cy="430887"/>
          </a:xfrm>
          <a:prstGeom prst="rect">
            <a:avLst/>
          </a:prstGeom>
        </p:spPr>
        <p:txBody>
          <a:bodyPr wrap="none">
            <a:spAutoFit/>
          </a:bodyPr>
          <a:lstStyle/>
          <a:p>
            <a:pPr algn="ctr">
              <a:defRPr sz="2200" b="1" i="0" u="none" strike="noStrike" kern="1200" baseline="0">
                <a:solidFill>
                  <a:prstClr val="black"/>
                </a:solidFill>
                <a:latin typeface="+mn-lt"/>
                <a:ea typeface="+mn-ea"/>
                <a:cs typeface="+mn-cs"/>
              </a:defRPr>
            </a:pPr>
            <a:r>
              <a:rPr lang="en-US" b="1" dirty="0" smtClean="0">
                <a:solidFill>
                  <a:prstClr val="black"/>
                </a:solidFill>
              </a:rPr>
              <a:t>Table 2: Comparison of PTV</a:t>
            </a:r>
            <a:endParaRPr lang="en-US" b="1" dirty="0">
              <a:solidFill>
                <a:prstClr val="black"/>
              </a:solidFill>
            </a:endParaRPr>
          </a:p>
        </p:txBody>
      </p:sp>
      <p:graphicFrame>
        <p:nvGraphicFramePr>
          <p:cNvPr id="73" name="Chart 72"/>
          <p:cNvGraphicFramePr>
            <a:graphicFrameLocks/>
          </p:cNvGraphicFramePr>
          <p:nvPr>
            <p:extLst>
              <p:ext uri="{D42A27DB-BD31-4B8C-83A1-F6EECF244321}">
                <p14:modId xmlns:p14="http://schemas.microsoft.com/office/powerpoint/2010/main" val="4115762806"/>
              </p:ext>
            </p:extLst>
          </p:nvPr>
        </p:nvGraphicFramePr>
        <p:xfrm>
          <a:off x="18758066" y="11871500"/>
          <a:ext cx="8450234" cy="5108207"/>
        </p:xfrm>
        <a:graphic>
          <a:graphicData uri="http://schemas.openxmlformats.org/drawingml/2006/chart">
            <c:chart xmlns:c="http://schemas.openxmlformats.org/drawingml/2006/chart" xmlns:r="http://schemas.openxmlformats.org/officeDocument/2006/relationships" r:id="rId7"/>
          </a:graphicData>
        </a:graphic>
      </p:graphicFrame>
      <p:sp>
        <p:nvSpPr>
          <p:cNvPr id="74" name="Rectangle 73"/>
          <p:cNvSpPr/>
          <p:nvPr/>
        </p:nvSpPr>
        <p:spPr>
          <a:xfrm>
            <a:off x="21123387" y="11440613"/>
            <a:ext cx="3853940" cy="430887"/>
          </a:xfrm>
          <a:prstGeom prst="rect">
            <a:avLst/>
          </a:prstGeom>
        </p:spPr>
        <p:txBody>
          <a:bodyPr wrap="none">
            <a:spAutoFit/>
          </a:bodyPr>
          <a:lstStyle/>
          <a:p>
            <a:pPr algn="ctr">
              <a:defRPr sz="2200" b="1" i="0" u="none" strike="noStrike" kern="1200" baseline="0">
                <a:solidFill>
                  <a:prstClr val="black"/>
                </a:solidFill>
                <a:latin typeface="+mn-lt"/>
                <a:ea typeface="+mn-ea"/>
                <a:cs typeface="+mn-cs"/>
              </a:defRPr>
            </a:pPr>
            <a:r>
              <a:rPr lang="en-US" b="1" dirty="0" smtClean="0">
                <a:solidFill>
                  <a:prstClr val="black"/>
                </a:solidFill>
              </a:rPr>
              <a:t>Chart 3: Comparison of PTV</a:t>
            </a:r>
            <a:endParaRPr lang="en-US" b="1" dirty="0">
              <a:solidFill>
                <a:prstClr val="black"/>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PT Poster Format">
  <a:themeElements>
    <a:clrScheme name="">
      <a:dk1>
        <a:srgbClr val="000000"/>
      </a:dk1>
      <a:lt1>
        <a:srgbClr val="FFFFFF"/>
      </a:lt1>
      <a:dk2>
        <a:srgbClr val="E48800"/>
      </a:dk2>
      <a:lt2>
        <a:srgbClr val="000000"/>
      </a:lt2>
      <a:accent1>
        <a:srgbClr val="00FFFF"/>
      </a:accent1>
      <a:accent2>
        <a:srgbClr val="FAFD00"/>
      </a:accent2>
      <a:accent3>
        <a:srgbClr val="FFFFFF"/>
      </a:accent3>
      <a:accent4>
        <a:srgbClr val="000000"/>
      </a:accent4>
      <a:accent5>
        <a:srgbClr val="AAFFFF"/>
      </a:accent5>
      <a:accent6>
        <a:srgbClr val="E3E500"/>
      </a:accent6>
      <a:hlink>
        <a:srgbClr val="FC0128"/>
      </a:hlink>
      <a:folHlink>
        <a:srgbClr val="3365FB"/>
      </a:folHlink>
    </a:clrScheme>
    <a:fontScheme name="PPT Poster Forma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PT Poster Forma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PT Poster Forma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PT Poster Forma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PT Poster Forma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PT Poster Forma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PT Poster Forma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PT Poster Forma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C:\Program Files\Microsoft Office\Templates\Presentation Designs\PPT Poster Format.pot</Template>
  <TotalTime>6562</TotalTime>
  <Words>930</Words>
  <Application>Microsoft Office PowerPoint</Application>
  <PresentationFormat>Custom</PresentationFormat>
  <Paragraphs>88</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Times New Roman</vt:lpstr>
      <vt:lpstr>MS PGothic</vt:lpstr>
      <vt:lpstr>Arial</vt:lpstr>
      <vt:lpstr>Monotype Sorts</vt:lpstr>
      <vt:lpstr>Calibri</vt:lpstr>
      <vt:lpstr>Garamond</vt:lpstr>
      <vt:lpstr>PPT Poster Format</vt:lpstr>
      <vt:lpstr>Periotest Values of Implants Placed in Sockets Augmented with Calcium Phosphosilicate Putty Graft –A Comparative Analysis Against Implants Placed in Naturally Healed Sockets.  Lanka Mahesh+  Narayan Venkataraman *  Sagrika Shukla+ +Private Practice, New Delhi, India, * Private Practice, Bangalore, India  </vt:lpstr>
    </vt:vector>
  </TitlesOfParts>
  <Company>NovaBone Products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Cary Shapoff - Sinus Elevation Case Series</dc:title>
  <dc:creator>Srinivas Katta</dc:creator>
  <cp:lastModifiedBy>SK - NBP</cp:lastModifiedBy>
  <cp:revision>269</cp:revision>
  <cp:lastPrinted>2002-04-08T13:55:59Z</cp:lastPrinted>
  <dcterms:created xsi:type="dcterms:W3CDTF">2011-10-27T23:54:37Z</dcterms:created>
  <dcterms:modified xsi:type="dcterms:W3CDTF">2014-02-27T22:11:51Z</dcterms:modified>
</cp:coreProperties>
</file>